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84" r:id="rId3"/>
    <p:sldId id="257" r:id="rId4"/>
    <p:sldId id="258" r:id="rId5"/>
    <p:sldId id="277" r:id="rId6"/>
    <p:sldId id="259" r:id="rId7"/>
    <p:sldId id="260" r:id="rId8"/>
    <p:sldId id="261" r:id="rId9"/>
    <p:sldId id="279" r:id="rId10"/>
    <p:sldId id="262" r:id="rId11"/>
    <p:sldId id="263" r:id="rId12"/>
    <p:sldId id="265" r:id="rId13"/>
    <p:sldId id="280" r:id="rId14"/>
    <p:sldId id="266" r:id="rId15"/>
    <p:sldId id="267" r:id="rId16"/>
    <p:sldId id="281" r:id="rId17"/>
    <p:sldId id="268" r:id="rId18"/>
    <p:sldId id="269" r:id="rId19"/>
    <p:sldId id="282" r:id="rId20"/>
    <p:sldId id="270" r:id="rId21"/>
    <p:sldId id="271" r:id="rId22"/>
    <p:sldId id="272" r:id="rId23"/>
    <p:sldId id="273" r:id="rId24"/>
    <p:sldId id="274" r:id="rId25"/>
    <p:sldId id="275" r:id="rId26"/>
    <p:sldId id="283" r:id="rId27"/>
    <p:sldId id="276" r:id="rId28"/>
    <p:sldId id="285" r:id="rId29"/>
    <p:sldId id="286" r:id="rId30"/>
    <p:sldId id="304" r:id="rId31"/>
    <p:sldId id="287" r:id="rId32"/>
    <p:sldId id="288" r:id="rId33"/>
    <p:sldId id="289" r:id="rId34"/>
    <p:sldId id="305" r:id="rId35"/>
    <p:sldId id="290" r:id="rId36"/>
    <p:sldId id="291" r:id="rId37"/>
    <p:sldId id="292" r:id="rId38"/>
    <p:sldId id="293" r:id="rId39"/>
    <p:sldId id="294" r:id="rId40"/>
    <p:sldId id="295" r:id="rId41"/>
    <p:sldId id="297" r:id="rId42"/>
    <p:sldId id="296" r:id="rId43"/>
    <p:sldId id="298" r:id="rId44"/>
    <p:sldId id="299" r:id="rId45"/>
    <p:sldId id="306" r:id="rId46"/>
    <p:sldId id="300" r:id="rId47"/>
    <p:sldId id="301" r:id="rId48"/>
    <p:sldId id="302" r:id="rId49"/>
    <p:sldId id="303" r:id="rId50"/>
    <p:sldId id="30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753" autoAdjust="0"/>
  </p:normalViewPr>
  <p:slideViewPr>
    <p:cSldViewPr>
      <p:cViewPr varScale="1">
        <p:scale>
          <a:sx n="110" d="100"/>
          <a:sy n="110" d="100"/>
        </p:scale>
        <p:origin x="164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7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309E0C-454F-4AB8-AEFC-F6A679AF078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8494C-05C0-4C49-940F-F69DFDE698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65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052E4-C0B9-4FD5-B5B4-21593C3A214A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0BE3F-69A0-4EFD-9CE8-F4B12F924E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97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0BE3F-69A0-4EFD-9CE8-F4B12F924EB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6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0BE3F-69A0-4EFD-9CE8-F4B12F924EB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94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A2E8-949D-426A-8769-54F35820B48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667-A9C7-4CCD-ABF6-EEB0AF063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A2E8-949D-426A-8769-54F35820B48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667-A9C7-4CCD-ABF6-EEB0AF063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A2E8-949D-426A-8769-54F35820B48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667-A9C7-4CCD-ABF6-EEB0AF063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A2E8-949D-426A-8769-54F35820B48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667-A9C7-4CCD-ABF6-EEB0AF063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A2E8-949D-426A-8769-54F35820B48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667-A9C7-4CCD-ABF6-EEB0AF063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A2E8-949D-426A-8769-54F35820B48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667-A9C7-4CCD-ABF6-EEB0AF063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A2E8-949D-426A-8769-54F35820B48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667-A9C7-4CCD-ABF6-EEB0AF063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A2E8-949D-426A-8769-54F35820B48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667-A9C7-4CCD-ABF6-EEB0AF063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A2E8-949D-426A-8769-54F35820B48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667-A9C7-4CCD-ABF6-EEB0AF063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A2E8-949D-426A-8769-54F35820B48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667-A9C7-4CCD-ABF6-EEB0AF063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1A2E8-949D-426A-8769-54F35820B48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A1A667-A9C7-4CCD-ABF6-EEB0AF063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1A2E8-949D-426A-8769-54F35820B481}" type="datetimeFigureOut">
              <a:rPr lang="en-US" smtClean="0"/>
              <a:pPr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1A667-A9C7-4CCD-ABF6-EEB0AF063C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 err="1" smtClean="0"/>
              <a:t>Appendicular</a:t>
            </a:r>
            <a:r>
              <a:rPr lang="en-US" sz="8800" b="1" dirty="0" smtClean="0"/>
              <a:t>  Skeleton</a:t>
            </a:r>
            <a:endParaRPr lang="en-US" sz="8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1371600" y="5638800"/>
            <a:ext cx="6400800" cy="762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smtClean="0"/>
              <a:t>Scapulae markings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382000" cy="57150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Posterior</a:t>
            </a:r>
          </a:p>
          <a:p>
            <a:r>
              <a:rPr lang="en-US" sz="3600" u="sng" dirty="0" smtClean="0"/>
              <a:t>Spine</a:t>
            </a:r>
          </a:p>
          <a:p>
            <a:r>
              <a:rPr lang="en-US" sz="3600" u="sng" dirty="0" err="1" smtClean="0"/>
              <a:t>Acromion</a:t>
            </a:r>
            <a:r>
              <a:rPr lang="en-US" sz="3600" u="sng" dirty="0" smtClean="0"/>
              <a:t> process- </a:t>
            </a:r>
            <a:r>
              <a:rPr lang="en-US" sz="3600" dirty="0" smtClean="0"/>
              <a:t>end of the spine that connects to the clavicle </a:t>
            </a:r>
          </a:p>
          <a:p>
            <a:pPr lvl="1"/>
            <a:r>
              <a:rPr lang="en-US" dirty="0" smtClean="0"/>
              <a:t>“point of shoulder”</a:t>
            </a:r>
          </a:p>
          <a:p>
            <a:r>
              <a:rPr lang="en-US" sz="3600" b="1" dirty="0" smtClean="0"/>
              <a:t>Anterior</a:t>
            </a:r>
          </a:p>
          <a:p>
            <a:r>
              <a:rPr lang="en-US" sz="3600" u="sng" dirty="0" err="1" smtClean="0"/>
              <a:t>Coracoid</a:t>
            </a:r>
            <a:r>
              <a:rPr lang="en-US" sz="3600" u="sng" dirty="0" smtClean="0"/>
              <a:t> process-</a:t>
            </a:r>
            <a:r>
              <a:rPr lang="en-US" sz="3600" dirty="0" smtClean="0"/>
              <a:t>”bent little finger” anchors biceps</a:t>
            </a:r>
          </a:p>
          <a:p>
            <a:r>
              <a:rPr lang="en-US" sz="3600" u="sng" dirty="0" err="1" smtClean="0"/>
              <a:t>Suprascapular</a:t>
            </a:r>
            <a:r>
              <a:rPr lang="en-US" sz="3600" u="sng" dirty="0" smtClean="0"/>
              <a:t> notch- </a:t>
            </a:r>
            <a:r>
              <a:rPr lang="en-US" sz="3600" dirty="0" smtClean="0"/>
              <a:t>nerve passage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Scapulae markings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Lateral</a:t>
            </a:r>
          </a:p>
          <a:p>
            <a:r>
              <a:rPr lang="en-US" sz="3600" u="sng" dirty="0" err="1" smtClean="0"/>
              <a:t>Glenoid</a:t>
            </a:r>
            <a:r>
              <a:rPr lang="en-US" sz="3600" u="sng" dirty="0" smtClean="0"/>
              <a:t> cavity- </a:t>
            </a:r>
            <a:r>
              <a:rPr lang="en-US" sz="3600" dirty="0" smtClean="0"/>
              <a:t>a shallow socket that receives the head of the </a:t>
            </a:r>
            <a:r>
              <a:rPr lang="en-US" sz="3600" dirty="0" err="1" smtClean="0"/>
              <a:t>humerus</a:t>
            </a:r>
            <a:r>
              <a:rPr lang="en-US" sz="3600" dirty="0" smtClean="0"/>
              <a:t> </a:t>
            </a:r>
          </a:p>
          <a:p>
            <a:pPr lvl="1"/>
            <a:r>
              <a:rPr lang="en-US" u="sng" dirty="0" smtClean="0"/>
              <a:t>Advantage</a:t>
            </a:r>
            <a:r>
              <a:rPr lang="en-US" dirty="0" smtClean="0"/>
              <a:t>= the shoulder is flexible because it is a loose attachment</a:t>
            </a:r>
          </a:p>
          <a:p>
            <a:pPr lvl="1"/>
            <a:r>
              <a:rPr lang="en-US" u="sng" dirty="0"/>
              <a:t>D</a:t>
            </a:r>
            <a:r>
              <a:rPr lang="en-US" u="sng" dirty="0" smtClean="0"/>
              <a:t>isadvantage</a:t>
            </a:r>
            <a:r>
              <a:rPr lang="en-US" dirty="0" smtClean="0"/>
              <a:t>=  makes it unstable and easy to dislocate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/>
              <a:t>Humerus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52578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Proximal: </a:t>
            </a:r>
          </a:p>
          <a:p>
            <a:r>
              <a:rPr lang="en-US" dirty="0" smtClean="0"/>
              <a:t>     </a:t>
            </a:r>
            <a:r>
              <a:rPr lang="en-US" sz="3600" dirty="0" smtClean="0"/>
              <a:t>Head</a:t>
            </a:r>
          </a:p>
          <a:p>
            <a:pPr lvl="1"/>
            <a:r>
              <a:rPr lang="en-US" sz="3600" dirty="0" smtClean="0"/>
              <a:t> Greater </a:t>
            </a:r>
            <a:r>
              <a:rPr lang="en-US" sz="3600" dirty="0"/>
              <a:t>t</a:t>
            </a:r>
            <a:r>
              <a:rPr lang="en-US" sz="3600" dirty="0" smtClean="0"/>
              <a:t>ubercle and Lesser tubercle-muscle attachment</a:t>
            </a:r>
          </a:p>
          <a:p>
            <a:r>
              <a:rPr lang="en-US" sz="4000" dirty="0" smtClean="0"/>
              <a:t>Shaft:</a:t>
            </a:r>
          </a:p>
          <a:p>
            <a:r>
              <a:rPr lang="en-US" dirty="0" smtClean="0"/>
              <a:t>   </a:t>
            </a:r>
            <a:r>
              <a:rPr lang="en-US" sz="3600" dirty="0" smtClean="0"/>
              <a:t>Anterior- Deltoid </a:t>
            </a:r>
            <a:r>
              <a:rPr lang="en-US" sz="3600" dirty="0" err="1" smtClean="0"/>
              <a:t>Tuberosity</a:t>
            </a:r>
            <a:r>
              <a:rPr lang="en-US" sz="3600" dirty="0" smtClean="0"/>
              <a:t> - muscle</a:t>
            </a:r>
          </a:p>
          <a:p>
            <a:r>
              <a:rPr lang="en-US" sz="3600" dirty="0" smtClean="0"/>
              <a:t>   Posterior- Radial Groove – radial nerve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0"/>
            <a:ext cx="5347385" cy="692014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Distal </a:t>
            </a:r>
            <a:r>
              <a:rPr lang="en-US" b="1" dirty="0" err="1" smtClean="0"/>
              <a:t>Humerus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88571"/>
            <a:ext cx="8763000" cy="5791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u="sng" dirty="0" smtClean="0"/>
              <a:t>-Trochlea</a:t>
            </a:r>
            <a:r>
              <a:rPr lang="en-US" sz="3600" u="sng" dirty="0" smtClean="0"/>
              <a:t>-</a:t>
            </a:r>
            <a:r>
              <a:rPr lang="en-US" sz="3600" dirty="0" smtClean="0"/>
              <a:t> looks like a spool </a:t>
            </a:r>
          </a:p>
          <a:p>
            <a:pPr>
              <a:buNone/>
            </a:pPr>
            <a:r>
              <a:rPr lang="en-US" sz="3600" b="1" u="sng" dirty="0" smtClean="0"/>
              <a:t>-</a:t>
            </a:r>
            <a:r>
              <a:rPr lang="en-US" sz="3600" b="1" u="sng" dirty="0" err="1" smtClean="0"/>
              <a:t>Capitulum</a:t>
            </a:r>
            <a:r>
              <a:rPr lang="en-US" sz="3600" b="1" dirty="0" smtClean="0"/>
              <a:t>-</a:t>
            </a:r>
            <a:r>
              <a:rPr lang="en-US" sz="3600" dirty="0" smtClean="0"/>
              <a:t> lateral, “ball like”</a:t>
            </a:r>
          </a:p>
          <a:p>
            <a:pPr>
              <a:buNone/>
            </a:pPr>
            <a:r>
              <a:rPr lang="en-US" sz="3600" b="1" u="sng" dirty="0" smtClean="0"/>
              <a:t>-Coronoid Fossa-</a:t>
            </a:r>
            <a:r>
              <a:rPr lang="en-US" sz="3600" u="sng" dirty="0" smtClean="0"/>
              <a:t> </a:t>
            </a:r>
            <a:r>
              <a:rPr lang="en-US" sz="3600" dirty="0" smtClean="0"/>
              <a:t>anterior depression above</a:t>
            </a:r>
          </a:p>
          <a:p>
            <a:pPr>
              <a:buNone/>
            </a:pPr>
            <a:r>
              <a:rPr lang="en-US" sz="3600" dirty="0" smtClean="0"/>
              <a:t>the trochlea</a:t>
            </a:r>
          </a:p>
          <a:p>
            <a:pPr>
              <a:buNone/>
            </a:pPr>
            <a:r>
              <a:rPr lang="en-US" sz="3600" b="1" u="sng" dirty="0" smtClean="0"/>
              <a:t>-Olecranon Fossa- </a:t>
            </a:r>
            <a:r>
              <a:rPr lang="en-US" sz="3600" dirty="0" smtClean="0"/>
              <a:t>posterior depression above the trochlea</a:t>
            </a:r>
          </a:p>
          <a:p>
            <a:pPr>
              <a:buNone/>
            </a:pPr>
            <a:r>
              <a:rPr lang="en-US" sz="3600" b="1" u="sng" dirty="0" smtClean="0"/>
              <a:t>-Medial and lateral epicondyles</a:t>
            </a:r>
            <a:r>
              <a:rPr lang="en-US" sz="3600" dirty="0" smtClean="0"/>
              <a:t>=muscle</a:t>
            </a:r>
            <a:r>
              <a:rPr lang="en-US" sz="3600" u="sng" dirty="0" smtClean="0"/>
              <a:t> </a:t>
            </a:r>
            <a:r>
              <a:rPr lang="en-US" sz="3600" dirty="0" smtClean="0"/>
              <a:t>attachments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Lower arm- 2 bones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5400" b="1" dirty="0" smtClean="0"/>
              <a:t>Radius-</a:t>
            </a:r>
            <a:r>
              <a:rPr lang="en-US" sz="5400" dirty="0" smtClean="0"/>
              <a:t> Lateral (thumb side)</a:t>
            </a:r>
          </a:p>
          <a:p>
            <a:pPr lvl="1"/>
            <a:r>
              <a:rPr lang="en-US" sz="5000" u="sng" dirty="0" smtClean="0"/>
              <a:t>head</a:t>
            </a:r>
            <a:r>
              <a:rPr lang="en-US" sz="5000" dirty="0" smtClean="0"/>
              <a:t>- proximal meets </a:t>
            </a:r>
            <a:r>
              <a:rPr lang="en-US" sz="5000" dirty="0" err="1" smtClean="0"/>
              <a:t>capitulum</a:t>
            </a:r>
            <a:endParaRPr lang="en-US" sz="5000" dirty="0" smtClean="0"/>
          </a:p>
          <a:p>
            <a:pPr lvl="1"/>
            <a:r>
              <a:rPr lang="en-US" sz="5000" u="sng" dirty="0" err="1" smtClean="0"/>
              <a:t>styloid</a:t>
            </a:r>
            <a:r>
              <a:rPr lang="en-US" sz="5000" u="sng" dirty="0" smtClean="0"/>
              <a:t> process- </a:t>
            </a:r>
            <a:r>
              <a:rPr lang="en-US" sz="5000" dirty="0" smtClean="0"/>
              <a:t>distal lateral bump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-179900"/>
            <a:ext cx="5438377" cy="70379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Lower arm  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382000" cy="5791200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Ulna</a:t>
            </a:r>
            <a:r>
              <a:rPr lang="en-US" sz="4800" dirty="0" smtClean="0"/>
              <a:t>- medial (pinky side)  “wrench”</a:t>
            </a:r>
          </a:p>
          <a:p>
            <a:pPr lvl="1"/>
            <a:r>
              <a:rPr lang="en-US" sz="4400" dirty="0" smtClean="0"/>
              <a:t> olecranon process </a:t>
            </a:r>
          </a:p>
          <a:p>
            <a:pPr lvl="1"/>
            <a:r>
              <a:rPr lang="en-US" sz="4400" dirty="0" smtClean="0"/>
              <a:t> trochlear notch</a:t>
            </a:r>
          </a:p>
          <a:p>
            <a:pPr lvl="1"/>
            <a:r>
              <a:rPr lang="en-US" sz="4400" dirty="0" smtClean="0"/>
              <a:t> coronoid process</a:t>
            </a:r>
          </a:p>
          <a:p>
            <a:pPr lvl="1"/>
            <a:r>
              <a:rPr lang="en-US" sz="4400" dirty="0" smtClean="0"/>
              <a:t> Hooks onto the trochlea of the </a:t>
            </a:r>
            <a:r>
              <a:rPr lang="en-US" sz="4400" dirty="0" err="1" smtClean="0"/>
              <a:t>humerus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Carpus</a:t>
            </a:r>
            <a:r>
              <a:rPr lang="en-US" sz="4000" dirty="0" smtClean="0"/>
              <a:t>- wrist (8 bones)</a:t>
            </a:r>
          </a:p>
          <a:p>
            <a:r>
              <a:rPr lang="en-US" sz="4000" dirty="0" smtClean="0"/>
              <a:t>Lateral to medial- two rows of 4</a:t>
            </a:r>
          </a:p>
          <a:p>
            <a:r>
              <a:rPr lang="en-US" sz="4000" dirty="0" err="1" smtClean="0"/>
              <a:t>Scaphoid</a:t>
            </a:r>
            <a:r>
              <a:rPr lang="en-US" sz="4000" dirty="0" smtClean="0"/>
              <a:t>                     Trapezium</a:t>
            </a:r>
          </a:p>
          <a:p>
            <a:r>
              <a:rPr lang="en-US" sz="4000" dirty="0" err="1" smtClean="0"/>
              <a:t>Lunate</a:t>
            </a:r>
            <a:r>
              <a:rPr lang="en-US" sz="4000" dirty="0" smtClean="0"/>
              <a:t>                         Trapezoid</a:t>
            </a:r>
          </a:p>
          <a:p>
            <a:r>
              <a:rPr lang="en-US" sz="4000" dirty="0" err="1" smtClean="0"/>
              <a:t>Triquetral</a:t>
            </a:r>
            <a:r>
              <a:rPr lang="en-US" sz="4000" dirty="0" smtClean="0"/>
              <a:t>                    </a:t>
            </a:r>
            <a:r>
              <a:rPr lang="en-US" sz="4000" dirty="0" err="1" smtClean="0"/>
              <a:t>Capitate</a:t>
            </a:r>
            <a:endParaRPr lang="en-US" sz="4000" dirty="0" smtClean="0"/>
          </a:p>
          <a:p>
            <a:r>
              <a:rPr lang="en-US" sz="4000" dirty="0" err="1" smtClean="0"/>
              <a:t>Pisiform</a:t>
            </a:r>
            <a:r>
              <a:rPr lang="en-US" sz="4000" dirty="0" smtClean="0"/>
              <a:t>                       </a:t>
            </a:r>
            <a:r>
              <a:rPr lang="en-US" sz="4000" dirty="0" err="1" smtClean="0"/>
              <a:t>Hamate</a:t>
            </a:r>
            <a:endParaRPr lang="en-US" sz="4000" dirty="0" smtClean="0"/>
          </a:p>
          <a:p>
            <a:endParaRPr lang="en-US" sz="4000" dirty="0" smtClean="0"/>
          </a:p>
          <a:p>
            <a:r>
              <a:rPr lang="en-US" sz="4000" b="1" i="1" dirty="0" smtClean="0"/>
              <a:t>“Sally left the party to take Cathy home”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Ima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533400"/>
            <a:ext cx="8500129" cy="65682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0"/>
            <a:ext cx="5334000" cy="690282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325562"/>
          </a:xfrm>
        </p:spPr>
        <p:txBody>
          <a:bodyPr/>
          <a:lstStyle/>
          <a:p>
            <a:r>
              <a:rPr lang="en-US" dirty="0" smtClean="0"/>
              <a:t>Hand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Metacarpals- 1 -5</a:t>
            </a:r>
          </a:p>
          <a:p>
            <a:pPr lvl="1"/>
            <a:r>
              <a:rPr lang="en-US" sz="5600" dirty="0" smtClean="0"/>
              <a:t> Palm to knuckles</a:t>
            </a:r>
          </a:p>
          <a:p>
            <a:pPr lvl="1"/>
            <a:r>
              <a:rPr lang="en-US" sz="5600" dirty="0" smtClean="0"/>
              <a:t> lateral to medial</a:t>
            </a:r>
            <a:endParaRPr lang="en-US" sz="5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257800"/>
          </a:xfrm>
        </p:spPr>
        <p:txBody>
          <a:bodyPr>
            <a:noAutofit/>
          </a:bodyPr>
          <a:lstStyle/>
          <a:p>
            <a:r>
              <a:rPr lang="en-US" sz="4800" dirty="0" smtClean="0"/>
              <a:t>Phalanges- (14) fingers and thumb</a:t>
            </a:r>
          </a:p>
          <a:p>
            <a:pPr>
              <a:buNone/>
            </a:pPr>
            <a:r>
              <a:rPr lang="en-US" sz="4800" u="sng" dirty="0" smtClean="0"/>
              <a:t>Fingers- 3 bones</a:t>
            </a:r>
          </a:p>
          <a:p>
            <a:pPr>
              <a:buNone/>
            </a:pPr>
            <a:r>
              <a:rPr lang="en-US" sz="4800" dirty="0" smtClean="0"/>
              <a:t> -proximal, middle, distal</a:t>
            </a:r>
          </a:p>
          <a:p>
            <a:pPr>
              <a:buNone/>
            </a:pPr>
            <a:r>
              <a:rPr lang="en-US" sz="4800" u="sng" dirty="0" smtClean="0"/>
              <a:t>Thumb- (pollex) 2 </a:t>
            </a:r>
          </a:p>
          <a:p>
            <a:pPr marL="0" indent="0">
              <a:buNone/>
            </a:pPr>
            <a:r>
              <a:rPr lang="en-US" sz="4800" dirty="0" smtClean="0"/>
              <a:t> -proximal, distal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Pelvic Girdle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800" dirty="0" smtClean="0"/>
              <a:t>Functions: </a:t>
            </a:r>
            <a:r>
              <a:rPr lang="en-US" sz="4400" dirty="0" smtClean="0"/>
              <a:t>attaches lower limbs, transmits weight, supports visceral organs</a:t>
            </a:r>
            <a:endParaRPr lang="en-US" sz="4800" dirty="0" smtClean="0"/>
          </a:p>
          <a:p>
            <a:r>
              <a:rPr lang="en-US" sz="4800" dirty="0" smtClean="0"/>
              <a:t>Secured by the strongest ligaments in the body</a:t>
            </a:r>
          </a:p>
          <a:p>
            <a:r>
              <a:rPr lang="en-US" sz="4800" dirty="0" smtClean="0"/>
              <a:t>Stable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Hip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Hip = “ </a:t>
            </a:r>
            <a:r>
              <a:rPr lang="en-US" sz="6000" dirty="0" err="1" smtClean="0"/>
              <a:t>os</a:t>
            </a:r>
            <a:r>
              <a:rPr lang="en-US" sz="6000" dirty="0" smtClean="0"/>
              <a:t> </a:t>
            </a:r>
            <a:r>
              <a:rPr lang="en-US" sz="6000" dirty="0" err="1" smtClean="0"/>
              <a:t>coxae</a:t>
            </a:r>
            <a:r>
              <a:rPr lang="en-US" sz="6000" dirty="0" smtClean="0"/>
              <a:t>”</a:t>
            </a:r>
          </a:p>
          <a:p>
            <a:pPr>
              <a:buNone/>
            </a:pPr>
            <a:r>
              <a:rPr lang="en-US" sz="6000" dirty="0" smtClean="0"/>
              <a:t> -2 </a:t>
            </a:r>
            <a:r>
              <a:rPr lang="en-US" sz="6000" dirty="0" err="1" smtClean="0"/>
              <a:t>coxal</a:t>
            </a:r>
            <a:r>
              <a:rPr lang="en-US" sz="6000" dirty="0" smtClean="0"/>
              <a:t> bones made of three fused bones</a:t>
            </a:r>
          </a:p>
          <a:p>
            <a:pPr>
              <a:buNone/>
            </a:pPr>
            <a:r>
              <a:rPr lang="en-US" sz="6000" dirty="0" smtClean="0"/>
              <a:t>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61482" y="609600"/>
            <a:ext cx="8325317" cy="6433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Hip 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Fused bones:</a:t>
            </a:r>
          </a:p>
          <a:p>
            <a:r>
              <a:rPr lang="en-US" sz="4000" b="1" dirty="0" smtClean="0"/>
              <a:t>Ilium</a:t>
            </a:r>
            <a:r>
              <a:rPr lang="en-US" sz="4000" dirty="0" smtClean="0"/>
              <a:t>                </a:t>
            </a:r>
          </a:p>
          <a:p>
            <a:pPr marL="0" indent="0">
              <a:buNone/>
            </a:pPr>
            <a:r>
              <a:rPr lang="en-US" sz="4000" dirty="0" smtClean="0"/>
              <a:t>                            Point</a:t>
            </a:r>
          </a:p>
          <a:p>
            <a:r>
              <a:rPr lang="en-US" sz="4000" b="1" dirty="0" smtClean="0"/>
              <a:t>Ischium </a:t>
            </a:r>
            <a:r>
              <a:rPr lang="en-US" sz="4000" dirty="0" smtClean="0"/>
              <a:t>            of      = </a:t>
            </a:r>
            <a:r>
              <a:rPr lang="en-US" sz="4000" b="1" dirty="0" smtClean="0"/>
              <a:t>Acetabulum</a:t>
            </a:r>
          </a:p>
          <a:p>
            <a:pPr marL="0" indent="0">
              <a:buNone/>
            </a:pPr>
            <a:r>
              <a:rPr lang="en-US" sz="4000" dirty="0" smtClean="0"/>
              <a:t>                            Fusion</a:t>
            </a:r>
          </a:p>
          <a:p>
            <a:r>
              <a:rPr lang="en-US" sz="4000" b="1" dirty="0" smtClean="0"/>
              <a:t>Pubis </a:t>
            </a:r>
            <a:endParaRPr lang="en-US" sz="4000" b="1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057400" y="2743200"/>
            <a:ext cx="14478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057400" y="4648200"/>
            <a:ext cx="14478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514600" y="39624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258" y="457200"/>
            <a:ext cx="8141541" cy="62911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Hip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Acetabulum = “Hip Socket”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I</a:t>
            </a:r>
            <a:r>
              <a:rPr lang="en-US" sz="5400" b="1" dirty="0" smtClean="0"/>
              <a:t>lium- </a:t>
            </a:r>
            <a:r>
              <a:rPr lang="en-US" sz="5400" b="1" dirty="0" smtClean="0"/>
              <a:t>large flaring bone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Iliac Crest -</a:t>
            </a:r>
            <a:r>
              <a:rPr lang="en-US" sz="3600" dirty="0" smtClean="0"/>
              <a:t>wings</a:t>
            </a:r>
          </a:p>
          <a:p>
            <a:pPr>
              <a:buNone/>
            </a:pPr>
            <a:r>
              <a:rPr lang="en-US" sz="3600" dirty="0" smtClean="0"/>
              <a:t>    -</a:t>
            </a:r>
            <a:r>
              <a:rPr lang="en-US" sz="3600" b="1" dirty="0" smtClean="0"/>
              <a:t>Anterior Superior Iliac Spine- </a:t>
            </a:r>
            <a:r>
              <a:rPr lang="en-US" sz="3600" dirty="0" smtClean="0"/>
              <a:t>end of the </a:t>
            </a:r>
          </a:p>
          <a:p>
            <a:pPr>
              <a:buNone/>
            </a:pPr>
            <a:r>
              <a:rPr lang="en-US" sz="3600" dirty="0" smtClean="0"/>
              <a:t> anterior </a:t>
            </a:r>
            <a:r>
              <a:rPr lang="en-US" sz="3600" dirty="0" smtClean="0"/>
              <a:t>superior </a:t>
            </a:r>
            <a:r>
              <a:rPr lang="en-US" sz="3600" dirty="0" smtClean="0"/>
              <a:t>iliac </a:t>
            </a:r>
            <a:r>
              <a:rPr lang="en-US" sz="3600" dirty="0" smtClean="0"/>
              <a:t>crest</a:t>
            </a:r>
            <a:endParaRPr lang="en-US" sz="3600" dirty="0" smtClean="0"/>
          </a:p>
          <a:p>
            <a:pPr>
              <a:buNone/>
            </a:pPr>
            <a:r>
              <a:rPr lang="en-US" sz="3600" dirty="0" smtClean="0"/>
              <a:t>    -</a:t>
            </a:r>
            <a:r>
              <a:rPr lang="en-US" sz="3600" b="1" dirty="0" smtClean="0"/>
              <a:t>Posterior Superior Iliac Spine- </a:t>
            </a:r>
            <a:r>
              <a:rPr lang="en-US" sz="3600" dirty="0" smtClean="0"/>
              <a:t>end of the posterior superior iliac crest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034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Ilium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54034"/>
            <a:ext cx="8686800" cy="4906963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Greater sciatic Notch- </a:t>
            </a:r>
            <a:r>
              <a:rPr lang="en-US" sz="4400" dirty="0" smtClean="0"/>
              <a:t>posterior deep indentation where the thick cord like sciatic nerve enters the thigh</a:t>
            </a:r>
          </a:p>
          <a:p>
            <a:r>
              <a:rPr lang="en-US" sz="4400" b="1" dirty="0" smtClean="0"/>
              <a:t>Auricular Surface- </a:t>
            </a:r>
            <a:r>
              <a:rPr lang="en-US" sz="4400" dirty="0" smtClean="0"/>
              <a:t>medial rough area that articulates with the sacrum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Appendicular Skeleton</a:t>
            </a:r>
            <a:r>
              <a:rPr lang="en-US" sz="6000" dirty="0"/>
              <a:t>-</a:t>
            </a:r>
            <a:r>
              <a:rPr lang="en-US" sz="6000" dirty="0" smtClean="0"/>
              <a:t> Consists of: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 smtClean="0"/>
              <a:t>Pectoral girdle &amp; arms</a:t>
            </a:r>
          </a:p>
          <a:p>
            <a:r>
              <a:rPr lang="en-US" sz="6000" dirty="0" smtClean="0"/>
              <a:t>Pelvic girdle &amp; legs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258" y="457200"/>
            <a:ext cx="8293941" cy="640895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/>
              <a:t>Ischium</a:t>
            </a:r>
            <a:r>
              <a:rPr lang="en-US" sz="5400" b="1" dirty="0" smtClean="0"/>
              <a:t> –posterior inferior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39409"/>
            <a:ext cx="8839200" cy="57912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Lesser sciatic notch- </a:t>
            </a:r>
            <a:r>
              <a:rPr lang="en-US" sz="4400" dirty="0" smtClean="0"/>
              <a:t>nerves &amp; blood vessels pass to anal and genital area</a:t>
            </a:r>
          </a:p>
          <a:p>
            <a:r>
              <a:rPr lang="en-US" sz="4400" b="1" dirty="0" err="1" smtClean="0"/>
              <a:t>Ischial</a:t>
            </a:r>
            <a:r>
              <a:rPr lang="en-US" sz="4400" b="1" dirty="0" smtClean="0"/>
              <a:t> spine- </a:t>
            </a:r>
            <a:r>
              <a:rPr lang="en-US" sz="4400" dirty="0" smtClean="0"/>
              <a:t>attaches ligament</a:t>
            </a:r>
          </a:p>
          <a:p>
            <a:r>
              <a:rPr lang="en-US" sz="4400" b="1" dirty="0" err="1" smtClean="0"/>
              <a:t>Ischial</a:t>
            </a:r>
            <a:r>
              <a:rPr lang="en-US" sz="4400" b="1" dirty="0" smtClean="0"/>
              <a:t> tuberosity- </a:t>
            </a:r>
            <a:r>
              <a:rPr lang="en-US" sz="4400" dirty="0" smtClean="0"/>
              <a:t>buttocks, strong when you sit, it holds your weight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Pubis – anterior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/>
              <a:t>Obturator</a:t>
            </a:r>
            <a:r>
              <a:rPr lang="en-US" sz="4800" b="1" dirty="0" smtClean="0"/>
              <a:t> foramen</a:t>
            </a:r>
            <a:r>
              <a:rPr lang="en-US" sz="4800" dirty="0" smtClean="0"/>
              <a:t>- for blood vessels, covered in membrane</a:t>
            </a:r>
          </a:p>
          <a:p>
            <a:r>
              <a:rPr lang="en-US" sz="4800" b="1" dirty="0" smtClean="0"/>
              <a:t>Pubic </a:t>
            </a:r>
            <a:r>
              <a:rPr lang="en-US" sz="4800" b="1" dirty="0" err="1" smtClean="0"/>
              <a:t>symphysis</a:t>
            </a:r>
            <a:r>
              <a:rPr lang="en-US" sz="4800" b="1" dirty="0" smtClean="0"/>
              <a:t>-</a:t>
            </a:r>
            <a:r>
              <a:rPr lang="en-US" sz="4800" dirty="0" smtClean="0"/>
              <a:t> joint</a:t>
            </a:r>
          </a:p>
          <a:p>
            <a:r>
              <a:rPr lang="en-US" sz="4800" b="1" dirty="0" smtClean="0"/>
              <a:t>Pubic arch/angle- </a:t>
            </a:r>
            <a:r>
              <a:rPr lang="en-US" sz="4800" dirty="0" smtClean="0"/>
              <a:t>distinguish males and females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Female Pelvis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pelvis- important for childbirth</a:t>
            </a:r>
          </a:p>
          <a:p>
            <a:r>
              <a:rPr lang="en-US" dirty="0" err="1" smtClean="0"/>
              <a:t>Ischial</a:t>
            </a:r>
            <a:r>
              <a:rPr lang="en-US" dirty="0" smtClean="0"/>
              <a:t> spine is shorter</a:t>
            </a:r>
          </a:p>
          <a:p>
            <a:r>
              <a:rPr lang="en-US" dirty="0" smtClean="0"/>
              <a:t>Pelvis is shallower, lighter</a:t>
            </a:r>
          </a:p>
          <a:p>
            <a:r>
              <a:rPr lang="en-US" dirty="0" smtClean="0"/>
              <a:t>Pubic angle is greater</a:t>
            </a:r>
          </a:p>
          <a:p>
            <a:r>
              <a:rPr lang="en-US" dirty="0" smtClean="0"/>
              <a:t>Pubic arch is more round</a:t>
            </a:r>
          </a:p>
          <a:p>
            <a:r>
              <a:rPr lang="en-US" dirty="0" err="1" smtClean="0"/>
              <a:t>Iliums</a:t>
            </a:r>
            <a:r>
              <a:rPr lang="en-US" dirty="0" smtClean="0"/>
              <a:t> flare more laterally</a:t>
            </a:r>
          </a:p>
          <a:p>
            <a:r>
              <a:rPr lang="en-US" dirty="0" smtClean="0"/>
              <a:t>Inlet is larger and rounded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457200"/>
            <a:ext cx="8217741" cy="63500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/>
              <a:t>A</a:t>
            </a:r>
            <a:r>
              <a:rPr lang="en-US" sz="8800" b="1" dirty="0" smtClean="0"/>
              <a:t>bnormality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Dysplasia-</a:t>
            </a:r>
            <a:r>
              <a:rPr lang="en-US" sz="4800" dirty="0" smtClean="0"/>
              <a:t> the </a:t>
            </a:r>
            <a:r>
              <a:rPr lang="en-US" sz="4800" dirty="0" err="1" smtClean="0"/>
              <a:t>acetabulum</a:t>
            </a:r>
            <a:r>
              <a:rPr lang="en-US" sz="4800" dirty="0" smtClean="0"/>
              <a:t> is shallow and the head of the femur will slip out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Femur- Thigh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897" y="990600"/>
            <a:ext cx="8229600" cy="5638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Largest, longest, strongest bone</a:t>
            </a:r>
          </a:p>
          <a:p>
            <a:r>
              <a:rPr lang="en-US" sz="4000" b="1" dirty="0" smtClean="0"/>
              <a:t>Head</a:t>
            </a:r>
          </a:p>
          <a:p>
            <a:r>
              <a:rPr lang="en-US" sz="4000" b="1" dirty="0" smtClean="0"/>
              <a:t>Fovea </a:t>
            </a:r>
            <a:r>
              <a:rPr lang="en-US" sz="4000" b="1" dirty="0" err="1" smtClean="0"/>
              <a:t>Capitas</a:t>
            </a:r>
            <a:r>
              <a:rPr lang="en-US" sz="4000" b="1" dirty="0" smtClean="0"/>
              <a:t>- </a:t>
            </a:r>
            <a:r>
              <a:rPr lang="en-US" sz="4000" dirty="0" smtClean="0"/>
              <a:t>attachment of a small ligament that secures the bone into the socket – looks like a small pit on the top center of the head</a:t>
            </a:r>
          </a:p>
          <a:p>
            <a:r>
              <a:rPr lang="en-US" sz="4000" b="1" dirty="0" smtClean="0"/>
              <a:t>Neck</a:t>
            </a:r>
            <a:r>
              <a:rPr lang="en-US" sz="4000" dirty="0" smtClean="0"/>
              <a:t> –weakest area prone to fracture (broken hip)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/>
              <a:t>Femur- proximal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14994"/>
            <a:ext cx="8743406" cy="50292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Greater </a:t>
            </a:r>
            <a:r>
              <a:rPr lang="en-US" sz="4400" b="1" dirty="0" err="1" smtClean="0"/>
              <a:t>Trochanter</a:t>
            </a:r>
            <a:r>
              <a:rPr lang="en-US" sz="4400" b="1" dirty="0" smtClean="0"/>
              <a:t>- </a:t>
            </a:r>
            <a:r>
              <a:rPr lang="en-US" sz="4400" dirty="0" smtClean="0"/>
              <a:t>lateral</a:t>
            </a:r>
          </a:p>
          <a:p>
            <a:r>
              <a:rPr lang="en-US" sz="4400" b="1" dirty="0" smtClean="0"/>
              <a:t>Lesser Trochanter </a:t>
            </a:r>
            <a:r>
              <a:rPr lang="en-US" sz="4400" dirty="0" smtClean="0"/>
              <a:t>– medial</a:t>
            </a:r>
          </a:p>
          <a:p>
            <a:pPr lvl="1"/>
            <a:r>
              <a:rPr lang="en-US" sz="4000" dirty="0" smtClean="0"/>
              <a:t>Both are the site of thigh and buttocks muscles</a:t>
            </a:r>
          </a:p>
          <a:p>
            <a:r>
              <a:rPr lang="en-US" sz="4400" b="1" dirty="0" smtClean="0"/>
              <a:t>Gluteal tuberosity</a:t>
            </a:r>
            <a:r>
              <a:rPr lang="en-US" sz="4400" dirty="0" smtClean="0"/>
              <a:t>-muscle attachment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-81288"/>
            <a:ext cx="5562600" cy="71986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Distal Femur- posterior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Lateral and medial condyles-</a:t>
            </a:r>
            <a:r>
              <a:rPr lang="en-US" sz="3600" dirty="0" smtClean="0"/>
              <a:t>articulates with the tibia</a:t>
            </a:r>
            <a:endParaRPr lang="en-US" dirty="0" smtClean="0"/>
          </a:p>
          <a:p>
            <a:r>
              <a:rPr lang="en-US" b="1" dirty="0" err="1" smtClean="0"/>
              <a:t>Intercondylar</a:t>
            </a:r>
            <a:r>
              <a:rPr lang="en-US" b="1" dirty="0" smtClean="0"/>
              <a:t> Notch- </a:t>
            </a:r>
            <a:r>
              <a:rPr lang="en-US" dirty="0" smtClean="0"/>
              <a:t>“U” shaped between condyles</a:t>
            </a:r>
          </a:p>
          <a:p>
            <a:r>
              <a:rPr lang="en-US" b="1" dirty="0" smtClean="0"/>
              <a:t>Lateral Epicondyles-</a:t>
            </a:r>
            <a:r>
              <a:rPr lang="en-US" dirty="0" smtClean="0"/>
              <a:t>   superior to condyles</a:t>
            </a:r>
          </a:p>
          <a:p>
            <a:r>
              <a:rPr lang="en-US" b="1" dirty="0" smtClean="0"/>
              <a:t>Medial Epicondyles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Pectoral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Clavicle</a:t>
            </a:r>
            <a:r>
              <a:rPr lang="en-US" sz="4000" dirty="0" smtClean="0"/>
              <a:t> - “collarbone”</a:t>
            </a:r>
          </a:p>
          <a:p>
            <a:r>
              <a:rPr lang="en-US" sz="4000" dirty="0" smtClean="0"/>
              <a:t>Functions: </a:t>
            </a:r>
            <a:r>
              <a:rPr lang="en-US" sz="3600" dirty="0" smtClean="0"/>
              <a:t>attachment point for muscles, brace to hold the arm laterally, transmits compression to axial skeleton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 smtClean="0"/>
              <a:t>Tibia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Autofit/>
          </a:bodyPr>
          <a:lstStyle/>
          <a:p>
            <a:r>
              <a:rPr lang="en-US" sz="3600" dirty="0" smtClean="0"/>
              <a:t>Proximal:</a:t>
            </a:r>
          </a:p>
          <a:p>
            <a:r>
              <a:rPr lang="en-US" sz="3600" b="1" dirty="0" smtClean="0"/>
              <a:t>Medial</a:t>
            </a:r>
            <a:r>
              <a:rPr lang="en-US" sz="3600" dirty="0" smtClean="0"/>
              <a:t> </a:t>
            </a:r>
            <a:r>
              <a:rPr lang="en-US" sz="3600" b="1" dirty="0" smtClean="0"/>
              <a:t>and lateral condyles</a:t>
            </a:r>
            <a:r>
              <a:rPr lang="en-US" sz="3600" dirty="0" smtClean="0"/>
              <a:t>-</a:t>
            </a:r>
            <a:r>
              <a:rPr lang="en-US" sz="3600" b="1" dirty="0" smtClean="0"/>
              <a:t>             </a:t>
            </a:r>
            <a:r>
              <a:rPr lang="en-US" sz="3600" dirty="0" smtClean="0"/>
              <a:t>articulates with the femur</a:t>
            </a:r>
          </a:p>
          <a:p>
            <a:r>
              <a:rPr lang="en-US" sz="3600" b="1" dirty="0" err="1" smtClean="0"/>
              <a:t>Intercondylar</a:t>
            </a:r>
            <a:r>
              <a:rPr lang="en-US" sz="3600" b="1" dirty="0" smtClean="0"/>
              <a:t> Eminence </a:t>
            </a:r>
            <a:r>
              <a:rPr lang="en-US" sz="3600" dirty="0" smtClean="0"/>
              <a:t>= point between</a:t>
            </a:r>
          </a:p>
          <a:p>
            <a:pPr marL="0" indent="0">
              <a:buNone/>
            </a:pPr>
            <a:r>
              <a:rPr lang="en-US" sz="3600" dirty="0" smtClean="0"/>
              <a:t>  condyles</a:t>
            </a:r>
          </a:p>
          <a:p>
            <a:r>
              <a:rPr lang="en-US" sz="3600" b="1" dirty="0" err="1" smtClean="0"/>
              <a:t>Tibial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tuberosity</a:t>
            </a:r>
            <a:r>
              <a:rPr lang="en-US" sz="3600" b="1" dirty="0" smtClean="0"/>
              <a:t>- </a:t>
            </a:r>
            <a:r>
              <a:rPr lang="en-US" sz="3600" dirty="0" smtClean="0"/>
              <a:t>anterior attaches patellar ligament</a:t>
            </a:r>
          </a:p>
          <a:p>
            <a:pPr>
              <a:buNone/>
            </a:pPr>
            <a:r>
              <a:rPr lang="en-US" sz="3600" dirty="0" smtClean="0"/>
              <a:t>                               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763000" cy="6477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Shaft: is wider posterior than anterior (shin)</a:t>
            </a:r>
          </a:p>
          <a:p>
            <a:r>
              <a:rPr lang="en-US" sz="4000" dirty="0" smtClean="0"/>
              <a:t>Distal: articulates with talus of foot</a:t>
            </a:r>
          </a:p>
          <a:p>
            <a:r>
              <a:rPr lang="en-US" sz="4000" dirty="0" smtClean="0"/>
              <a:t> </a:t>
            </a:r>
            <a:r>
              <a:rPr lang="en-US" sz="4000" b="1" dirty="0" smtClean="0"/>
              <a:t>Medial </a:t>
            </a:r>
            <a:r>
              <a:rPr lang="en-US" sz="4000" b="1" dirty="0" err="1" smtClean="0"/>
              <a:t>malleolus</a:t>
            </a:r>
            <a:r>
              <a:rPr lang="en-US" sz="4000" b="1" dirty="0" smtClean="0"/>
              <a:t>- </a:t>
            </a:r>
            <a:r>
              <a:rPr lang="en-US" sz="4000" dirty="0" smtClean="0"/>
              <a:t>inner medial ankle 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411770"/>
            <a:ext cx="5105400" cy="66069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Fibula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800" dirty="0" smtClean="0"/>
              <a:t>Only stabilizes the ankle</a:t>
            </a:r>
          </a:p>
          <a:p>
            <a:r>
              <a:rPr lang="en-US" sz="4800" dirty="0" smtClean="0"/>
              <a:t>Thinner bone in the </a:t>
            </a:r>
            <a:r>
              <a:rPr lang="en-US" sz="4800" dirty="0" smtClean="0"/>
              <a:t>shin </a:t>
            </a:r>
            <a:r>
              <a:rPr lang="en-US" sz="4800" dirty="0" smtClean="0"/>
              <a:t>on the lateral side</a:t>
            </a:r>
          </a:p>
          <a:p>
            <a:r>
              <a:rPr lang="en-US" sz="4800" dirty="0" smtClean="0"/>
              <a:t>proximal = </a:t>
            </a:r>
            <a:r>
              <a:rPr lang="en-US" sz="4800" b="1" dirty="0" smtClean="0"/>
              <a:t>Head</a:t>
            </a:r>
          </a:p>
          <a:p>
            <a:r>
              <a:rPr lang="en-US" sz="4800" dirty="0" smtClean="0"/>
              <a:t>distal = </a:t>
            </a:r>
            <a:r>
              <a:rPr lang="en-US" sz="4800" b="1" dirty="0" smtClean="0"/>
              <a:t>Lateral Malleolus </a:t>
            </a:r>
            <a:r>
              <a:rPr lang="en-US" sz="4800" dirty="0" smtClean="0"/>
              <a:t>– lateral </a:t>
            </a:r>
          </a:p>
          <a:p>
            <a:pPr>
              <a:buNone/>
            </a:pPr>
            <a:r>
              <a:rPr lang="en-US" sz="4800" dirty="0" smtClean="0"/>
              <a:t> ankle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Foot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smtClean="0"/>
              <a:t>Tarsus, Metatarsus, Phalanges</a:t>
            </a:r>
          </a:p>
          <a:p>
            <a:r>
              <a:rPr lang="en-US" sz="4000" dirty="0" smtClean="0"/>
              <a:t>Function:</a:t>
            </a:r>
            <a:r>
              <a:rPr lang="en-US" sz="3600" dirty="0"/>
              <a:t> </a:t>
            </a:r>
            <a:r>
              <a:rPr lang="en-US" sz="3600" dirty="0" smtClean="0"/>
              <a:t>Support, lever to propel weight forward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-377124"/>
            <a:ext cx="5590777" cy="72351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Tarsus= 7 tarsal bones</a:t>
            </a: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10600" cy="5791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200" dirty="0" smtClean="0"/>
              <a:t>1. Talus- articulates with tibia and fibula</a:t>
            </a:r>
          </a:p>
          <a:p>
            <a:pPr marL="0" indent="0">
              <a:buNone/>
            </a:pPr>
            <a:r>
              <a:rPr lang="en-US" sz="4200" dirty="0" smtClean="0"/>
              <a:t>2. </a:t>
            </a:r>
            <a:r>
              <a:rPr lang="en-US" sz="4200" dirty="0" err="1" smtClean="0"/>
              <a:t>Calcaneus</a:t>
            </a:r>
            <a:r>
              <a:rPr lang="en-US" sz="4200" dirty="0" smtClean="0"/>
              <a:t>- heel bone</a:t>
            </a:r>
          </a:p>
          <a:p>
            <a:pPr>
              <a:buNone/>
            </a:pPr>
            <a:r>
              <a:rPr lang="en-US" sz="4200" dirty="0" smtClean="0"/>
              <a:t>		-Calcaneal = Achilles Tendon</a:t>
            </a:r>
          </a:p>
          <a:p>
            <a:pPr>
              <a:buNone/>
            </a:pPr>
            <a:r>
              <a:rPr lang="en-US" sz="4200" dirty="0" smtClean="0"/>
              <a:t>		-Calcaneal Tuberosity- part that     touches ground </a:t>
            </a:r>
          </a:p>
          <a:p>
            <a:pPr>
              <a:buNone/>
            </a:pPr>
            <a:r>
              <a:rPr lang="en-US" sz="4200" dirty="0" smtClean="0"/>
              <a:t>3</a:t>
            </a:r>
            <a:r>
              <a:rPr lang="en-US" sz="4200" dirty="0"/>
              <a:t>.</a:t>
            </a:r>
            <a:r>
              <a:rPr lang="en-US" sz="4200" dirty="0" smtClean="0"/>
              <a:t> Cuboid- lateral</a:t>
            </a:r>
          </a:p>
          <a:p>
            <a:pPr>
              <a:buNone/>
            </a:pPr>
            <a:r>
              <a:rPr lang="en-US" sz="4200" dirty="0" smtClean="0"/>
              <a:t>4</a:t>
            </a:r>
            <a:r>
              <a:rPr lang="en-US" sz="4200" dirty="0"/>
              <a:t>.</a:t>
            </a:r>
            <a:r>
              <a:rPr lang="en-US" sz="4200" dirty="0" smtClean="0"/>
              <a:t> </a:t>
            </a:r>
            <a:r>
              <a:rPr lang="en-US" sz="4200" dirty="0" err="1" smtClean="0"/>
              <a:t>Navicular</a:t>
            </a:r>
            <a:r>
              <a:rPr lang="en-US" sz="4200" dirty="0" smtClean="0"/>
              <a:t>- medial</a:t>
            </a:r>
          </a:p>
          <a:p>
            <a:pPr>
              <a:buNone/>
            </a:pPr>
            <a:r>
              <a:rPr lang="en-US" sz="4200" dirty="0" smtClean="0"/>
              <a:t>5, 6, 7. </a:t>
            </a:r>
            <a:endParaRPr lang="en-US" sz="4200" dirty="0" smtClean="0"/>
          </a:p>
          <a:p>
            <a:pPr>
              <a:buNone/>
            </a:pPr>
            <a:r>
              <a:rPr lang="en-US" sz="4200" dirty="0" err="1" smtClean="0"/>
              <a:t>Cuniform</a:t>
            </a:r>
            <a:r>
              <a:rPr lang="en-US" sz="4200" dirty="0" smtClean="0"/>
              <a:t>-medial</a:t>
            </a:r>
            <a:r>
              <a:rPr lang="en-US" sz="4200" dirty="0" smtClean="0"/>
              <a:t>, intermediate, lateral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Metatarsus- 5 (I to V)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 smtClean="0"/>
              <a:t>Starting medial with big toe (I)</a:t>
            </a:r>
          </a:p>
          <a:p>
            <a:r>
              <a:rPr lang="en-US" sz="4800" dirty="0" smtClean="0"/>
              <a:t>Enlarged distal head forms the “ball of the foot”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/>
              <a:t>Phalanges (Toes) 14</a:t>
            </a:r>
            <a:endParaRPr lang="en-US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Big toe – 2 parts proximal and distal</a:t>
            </a:r>
          </a:p>
          <a:p>
            <a:r>
              <a:rPr lang="en-US" sz="4800" dirty="0" smtClean="0"/>
              <a:t>Toe 2,3,4,5 – 3 parts: proximal, middle, distal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Arches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Maintained by ligaments and tendons</a:t>
            </a:r>
          </a:p>
          <a:p>
            <a:r>
              <a:rPr lang="en-US" sz="4000" dirty="0" smtClean="0"/>
              <a:t>3 arches:</a:t>
            </a:r>
          </a:p>
          <a:p>
            <a:pPr lvl="1"/>
            <a:r>
              <a:rPr lang="en-US" sz="3600" b="1" dirty="0" smtClean="0"/>
              <a:t>Medial longitudinal</a:t>
            </a:r>
          </a:p>
          <a:p>
            <a:pPr lvl="1"/>
            <a:r>
              <a:rPr lang="en-US" sz="3600" b="1" dirty="0" smtClean="0"/>
              <a:t>Lateral longitudinal</a:t>
            </a:r>
          </a:p>
          <a:p>
            <a:pPr lvl="1"/>
            <a:r>
              <a:rPr lang="en-US" sz="3600" b="1" dirty="0" smtClean="0"/>
              <a:t>Transverse  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618765"/>
            <a:ext cx="8074305" cy="62392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01706" y="0"/>
            <a:ext cx="8964706" cy="69272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Clavicle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6000" dirty="0" smtClean="0"/>
              <a:t>Curve- guarantees the break is not against any blood vessels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53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Clavicle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953000"/>
          </a:xfrm>
        </p:spPr>
        <p:txBody>
          <a:bodyPr>
            <a:noAutofit/>
          </a:bodyPr>
          <a:lstStyle/>
          <a:p>
            <a:r>
              <a:rPr lang="en-US" sz="5400" dirty="0" smtClean="0"/>
              <a:t>Medially articulates with manubrium (top part of sternum)</a:t>
            </a:r>
          </a:p>
          <a:p>
            <a:r>
              <a:rPr lang="en-US" sz="5400" dirty="0" smtClean="0"/>
              <a:t>Laterally articulates with the scapula at the acromial process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Scapulae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 smtClean="0"/>
              <a:t>“Shoulder  blade”</a:t>
            </a:r>
          </a:p>
          <a:p>
            <a:r>
              <a:rPr lang="en-US" sz="6000" dirty="0" smtClean="0"/>
              <a:t>Lies on the dorsal surface of the rib cage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 Ima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1" y="381000"/>
            <a:ext cx="8544952" cy="66029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6095</TotalTime>
  <Words>834</Words>
  <Application>Microsoft Office PowerPoint</Application>
  <PresentationFormat>On-screen Show (4:3)</PresentationFormat>
  <Paragraphs>172</Paragraphs>
  <Slides>50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Arial</vt:lpstr>
      <vt:lpstr>Calibri</vt:lpstr>
      <vt:lpstr>Office Theme</vt:lpstr>
      <vt:lpstr>Appendicular  Skeleton</vt:lpstr>
      <vt:lpstr>PowerPoint Presentation</vt:lpstr>
      <vt:lpstr>Appendicular Skeleton- Consists of:</vt:lpstr>
      <vt:lpstr>Upper Pectoral</vt:lpstr>
      <vt:lpstr>PowerPoint Presentation</vt:lpstr>
      <vt:lpstr>Clavicle</vt:lpstr>
      <vt:lpstr>Clavicle</vt:lpstr>
      <vt:lpstr>Scapulae</vt:lpstr>
      <vt:lpstr>PowerPoint Presentation</vt:lpstr>
      <vt:lpstr>Scapulae markings</vt:lpstr>
      <vt:lpstr>Scapulae markings</vt:lpstr>
      <vt:lpstr>Humerus</vt:lpstr>
      <vt:lpstr>PowerPoint Presentation</vt:lpstr>
      <vt:lpstr>Distal Humerus</vt:lpstr>
      <vt:lpstr>Lower arm- 2 bones</vt:lpstr>
      <vt:lpstr>PowerPoint Presentation</vt:lpstr>
      <vt:lpstr>Lower arm  </vt:lpstr>
      <vt:lpstr>Hand</vt:lpstr>
      <vt:lpstr>PowerPoint Presentation</vt:lpstr>
      <vt:lpstr>Hand </vt:lpstr>
      <vt:lpstr>Hand</vt:lpstr>
      <vt:lpstr>Pelvic Girdle</vt:lpstr>
      <vt:lpstr>Hip</vt:lpstr>
      <vt:lpstr>PowerPoint Presentation</vt:lpstr>
      <vt:lpstr>Hip </vt:lpstr>
      <vt:lpstr>PowerPoint Presentation</vt:lpstr>
      <vt:lpstr>Hip</vt:lpstr>
      <vt:lpstr>Ilium- large flaring bone</vt:lpstr>
      <vt:lpstr>Ilium</vt:lpstr>
      <vt:lpstr>PowerPoint Presentation</vt:lpstr>
      <vt:lpstr>Ischium –posterior inferior</vt:lpstr>
      <vt:lpstr>Pubis – anterior</vt:lpstr>
      <vt:lpstr>Female Pelvis</vt:lpstr>
      <vt:lpstr>PowerPoint Presentation</vt:lpstr>
      <vt:lpstr>Abnormality</vt:lpstr>
      <vt:lpstr>Femur- Thigh</vt:lpstr>
      <vt:lpstr>Femur- proximal</vt:lpstr>
      <vt:lpstr>PowerPoint Presentation</vt:lpstr>
      <vt:lpstr>Distal Femur- posterior</vt:lpstr>
      <vt:lpstr>Tibia</vt:lpstr>
      <vt:lpstr>PowerPoint Presentation</vt:lpstr>
      <vt:lpstr>PowerPoint Presentation</vt:lpstr>
      <vt:lpstr>Fibula</vt:lpstr>
      <vt:lpstr>Foot</vt:lpstr>
      <vt:lpstr>PowerPoint Presentation</vt:lpstr>
      <vt:lpstr>Tarsus= 7 tarsal bones</vt:lpstr>
      <vt:lpstr>Metatarsus- 5 (I to V)</vt:lpstr>
      <vt:lpstr>Phalanges (Toes) 14</vt:lpstr>
      <vt:lpstr>Arches</vt:lpstr>
      <vt:lpstr>PowerPoint Presentation</vt:lpstr>
    </vt:vector>
  </TitlesOfParts>
  <Company>PCSB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PCSB</dc:creator>
  <cp:lastModifiedBy>Christopher Percy</cp:lastModifiedBy>
  <cp:revision>20</cp:revision>
  <dcterms:created xsi:type="dcterms:W3CDTF">2010-10-25T12:35:16Z</dcterms:created>
  <dcterms:modified xsi:type="dcterms:W3CDTF">2018-10-02T00:20:23Z</dcterms:modified>
</cp:coreProperties>
</file>