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handoutMasterIdLst>
    <p:handoutMasterId r:id="rId115"/>
  </p:handoutMasterIdLst>
  <p:sldIdLst>
    <p:sldId id="256" r:id="rId2"/>
    <p:sldId id="284" r:id="rId3"/>
    <p:sldId id="285" r:id="rId4"/>
    <p:sldId id="286" r:id="rId5"/>
    <p:sldId id="288" r:id="rId6"/>
    <p:sldId id="290" r:id="rId7"/>
    <p:sldId id="292" r:id="rId8"/>
    <p:sldId id="293" r:id="rId9"/>
    <p:sldId id="294" r:id="rId10"/>
    <p:sldId id="295" r:id="rId11"/>
    <p:sldId id="291" r:id="rId12"/>
    <p:sldId id="258" r:id="rId13"/>
    <p:sldId id="260" r:id="rId14"/>
    <p:sldId id="259" r:id="rId15"/>
    <p:sldId id="261" r:id="rId16"/>
    <p:sldId id="262" r:id="rId17"/>
    <p:sldId id="263" r:id="rId18"/>
    <p:sldId id="265" r:id="rId19"/>
    <p:sldId id="266" r:id="rId20"/>
    <p:sldId id="267" r:id="rId21"/>
    <p:sldId id="268" r:id="rId22"/>
    <p:sldId id="269" r:id="rId23"/>
    <p:sldId id="264" r:id="rId24"/>
    <p:sldId id="296" r:id="rId25"/>
    <p:sldId id="298" r:id="rId26"/>
    <p:sldId id="299" r:id="rId27"/>
    <p:sldId id="300" r:id="rId28"/>
    <p:sldId id="301" r:id="rId29"/>
    <p:sldId id="302" r:id="rId30"/>
    <p:sldId id="303" r:id="rId31"/>
    <p:sldId id="297" r:id="rId32"/>
    <p:sldId id="305" r:id="rId33"/>
    <p:sldId id="306" r:id="rId34"/>
    <p:sldId id="307" r:id="rId35"/>
    <p:sldId id="308" r:id="rId36"/>
    <p:sldId id="309" r:id="rId37"/>
    <p:sldId id="310" r:id="rId38"/>
    <p:sldId id="311" r:id="rId39"/>
    <p:sldId id="312" r:id="rId40"/>
    <p:sldId id="375" r:id="rId41"/>
    <p:sldId id="376" r:id="rId42"/>
    <p:sldId id="304" r:id="rId43"/>
    <p:sldId id="313" r:id="rId44"/>
    <p:sldId id="317" r:id="rId45"/>
    <p:sldId id="318" r:id="rId46"/>
    <p:sldId id="319" r:id="rId47"/>
    <p:sldId id="315" r:id="rId48"/>
    <p:sldId id="321" r:id="rId49"/>
    <p:sldId id="320" r:id="rId50"/>
    <p:sldId id="323" r:id="rId51"/>
    <p:sldId id="324" r:id="rId52"/>
    <p:sldId id="325" r:id="rId53"/>
    <p:sldId id="326" r:id="rId54"/>
    <p:sldId id="322" r:id="rId55"/>
    <p:sldId id="327" r:id="rId56"/>
    <p:sldId id="328" r:id="rId57"/>
    <p:sldId id="329" r:id="rId58"/>
    <p:sldId id="330" r:id="rId59"/>
    <p:sldId id="331" r:id="rId60"/>
    <p:sldId id="333" r:id="rId61"/>
    <p:sldId id="377" r:id="rId62"/>
    <p:sldId id="332" r:id="rId63"/>
    <p:sldId id="334" r:id="rId64"/>
    <p:sldId id="336" r:id="rId65"/>
    <p:sldId id="337" r:id="rId66"/>
    <p:sldId id="338" r:id="rId67"/>
    <p:sldId id="335" r:id="rId68"/>
    <p:sldId id="339" r:id="rId69"/>
    <p:sldId id="341" r:id="rId70"/>
    <p:sldId id="342" r:id="rId71"/>
    <p:sldId id="343" r:id="rId72"/>
    <p:sldId id="344" r:id="rId73"/>
    <p:sldId id="340" r:id="rId74"/>
    <p:sldId id="345" r:id="rId75"/>
    <p:sldId id="347" r:id="rId76"/>
    <p:sldId id="348" r:id="rId77"/>
    <p:sldId id="349" r:id="rId78"/>
    <p:sldId id="350" r:id="rId79"/>
    <p:sldId id="346" r:id="rId80"/>
    <p:sldId id="280" r:id="rId81"/>
    <p:sldId id="281" r:id="rId82"/>
    <p:sldId id="282" r:id="rId83"/>
    <p:sldId id="351" r:id="rId84"/>
    <p:sldId id="379" r:id="rId85"/>
    <p:sldId id="353" r:id="rId86"/>
    <p:sldId id="354" r:id="rId87"/>
    <p:sldId id="352" r:id="rId88"/>
    <p:sldId id="355" r:id="rId89"/>
    <p:sldId id="356" r:id="rId90"/>
    <p:sldId id="357" r:id="rId91"/>
    <p:sldId id="358" r:id="rId92"/>
    <p:sldId id="360" r:id="rId93"/>
    <p:sldId id="361" r:id="rId94"/>
    <p:sldId id="362" r:id="rId95"/>
    <p:sldId id="359" r:id="rId96"/>
    <p:sldId id="272" r:id="rId97"/>
    <p:sldId id="271" r:id="rId98"/>
    <p:sldId id="274" r:id="rId99"/>
    <p:sldId id="363" r:id="rId100"/>
    <p:sldId id="279" r:id="rId101"/>
    <p:sldId id="365" r:id="rId102"/>
    <p:sldId id="366" r:id="rId103"/>
    <p:sldId id="367" r:id="rId104"/>
    <p:sldId id="364" r:id="rId105"/>
    <p:sldId id="369" r:id="rId106"/>
    <p:sldId id="371" r:id="rId107"/>
    <p:sldId id="372" r:id="rId108"/>
    <p:sldId id="373" r:id="rId109"/>
    <p:sldId id="374" r:id="rId110"/>
    <p:sldId id="370" r:id="rId111"/>
    <p:sldId id="380" r:id="rId112"/>
    <p:sldId id="381" r:id="rId113"/>
    <p:sldId id="382" r:id="rId114"/>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54"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9978"/>
          </a:xfrm>
          <a:prstGeom prst="rect">
            <a:avLst/>
          </a:prstGeom>
        </p:spPr>
        <p:txBody>
          <a:bodyPr vert="horz" lIns="91440" tIns="45720" rIns="91440" bIns="45720" rtlCol="0"/>
          <a:lstStyle>
            <a:lvl1pPr algn="r">
              <a:defRPr sz="1200"/>
            </a:lvl1pPr>
          </a:lstStyle>
          <a:p>
            <a:fld id="{3FF4E9F0-1875-47C0-BB0F-573D8642CE88}" type="datetimeFigureOut">
              <a:rPr lang="en-US" smtClean="0"/>
              <a:t>5/4/2016</a:t>
            </a:fld>
            <a:endParaRPr lang="en-US"/>
          </a:p>
        </p:txBody>
      </p:sp>
      <p:sp>
        <p:nvSpPr>
          <p:cNvPr id="4" name="Footer Placeholder 3"/>
          <p:cNvSpPr>
            <a:spLocks noGrp="1"/>
          </p:cNvSpPr>
          <p:nvPr>
            <p:ph type="ftr" sz="quarter" idx="2"/>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8"/>
            <a:ext cx="2971800" cy="459978"/>
          </a:xfrm>
          <a:prstGeom prst="rect">
            <a:avLst/>
          </a:prstGeom>
        </p:spPr>
        <p:txBody>
          <a:bodyPr vert="horz" lIns="91440" tIns="45720" rIns="91440" bIns="45720" rtlCol="0" anchor="b"/>
          <a:lstStyle>
            <a:lvl1pPr algn="r">
              <a:defRPr sz="1200"/>
            </a:lvl1pPr>
          </a:lstStyle>
          <a:p>
            <a:fld id="{73BEBA6A-D788-4AEB-81FF-D3968CF5B4B3}" type="slidenum">
              <a:rPr lang="en-US" smtClean="0"/>
              <a:t>‹#›</a:t>
            </a:fld>
            <a:endParaRPr lang="en-US"/>
          </a:p>
        </p:txBody>
      </p:sp>
    </p:spTree>
    <p:extLst>
      <p:ext uri="{BB962C8B-B14F-4D97-AF65-F5344CB8AC3E}">
        <p14:creationId xmlns:p14="http://schemas.microsoft.com/office/powerpoint/2010/main" val="20380328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69416B2A-19ED-42A6-BE1F-251510D0672A}" type="datetimeFigureOut">
              <a:rPr lang="en-US"/>
              <a:pPr>
                <a:defRPr/>
              </a:pPr>
              <a:t>5/4/2016</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0B745F15-1CED-4F2E-854B-10F8925B6E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0A35F5A-9115-412C-BD40-0F9BC00B8BDE}" type="datetimeFigureOut">
              <a:rPr lang="en-US"/>
              <a:pPr>
                <a:defRPr/>
              </a:pPr>
              <a:t>5/4/2016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C63E391-D40C-40AD-80A9-AE2364C7D3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165FF53-2CE8-4399-BB13-83406EC63655}" type="datetimeFigureOut">
              <a:rPr lang="en-US"/>
              <a:pPr>
                <a:defRPr/>
              </a:pPr>
              <a:t>5/4/2016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F3EBA70-8646-40B7-BE89-F691C06443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6193C9D-FE64-4C63-BBF2-EB19BEAF3BD3}" type="datetimeFigureOut">
              <a:rPr lang="en-US"/>
              <a:pPr>
                <a:defRPr/>
              </a:pPr>
              <a:t>5/4/2016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5C37B43-B65A-4CBC-BBCB-CE1FB3E5C7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4BB014D-3E9D-4E61-9478-F8F76984FB19}" type="datetimeFigureOut">
              <a:rPr lang="en-US"/>
              <a:pPr>
                <a:defRPr/>
              </a:pPr>
              <a:t>5/4/2016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83F059-45C4-4CFD-B8A9-186BB595EC7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BF3B9B0-F529-4A23-97C2-5E3685BEAE0D}" type="datetimeFigureOut">
              <a:rPr lang="en-US"/>
              <a:pPr>
                <a:defRPr/>
              </a:pPr>
              <a:t>5/4/2016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2CAA33D-55E1-490E-AD20-51AE3600AC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9BA72405-64E9-4897-821E-8558D173AFFF}" type="datetimeFigureOut">
              <a:rPr lang="en-US"/>
              <a:pPr>
                <a:defRPr/>
              </a:pPr>
              <a:t>5/4/2016</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6FEB16E2-CEF9-41F2-AF16-ADF1B8499B13}"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FC11CD41-C439-486D-9FC0-5D6B55ECDB10}" type="datetimeFigureOut">
              <a:rPr lang="en-US"/>
              <a:pPr>
                <a:defRPr/>
              </a:pPr>
              <a:t>5/4/2016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90D5327-1BEC-480C-AC5F-CF1E2AEC86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A549D76-8487-4747-A34E-6A75DCE53E88}" type="datetimeFigureOut">
              <a:rPr lang="en-US"/>
              <a:pPr>
                <a:defRPr/>
              </a:pPr>
              <a:t>5/4/2016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47270BE-BCFE-4BD4-9F28-253CFF2689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E647146-4324-40CE-A870-78C7E7AB4DB9}" type="datetimeFigureOut">
              <a:rPr lang="en-US"/>
              <a:pPr>
                <a:defRPr/>
              </a:pPr>
              <a:t>5/4/2016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3F23C0-7C30-4A54-9E2E-4E6D6FD8C7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6F9C207-81CA-4C87-9553-3292BA3D761C}" type="datetimeFigureOut">
              <a:rPr lang="en-US"/>
              <a:pPr>
                <a:defRPr/>
              </a:pPr>
              <a:t>5/4/2016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E278056-DD71-41D7-9876-0089A4E1AD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EFCF2C97-9FA4-4EE5-B6D4-0F61E44392F2}" type="datetimeFigureOut">
              <a:rPr lang="en-US"/>
              <a:pPr>
                <a:defRPr/>
              </a:pPr>
              <a:t>5/4/2016</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FD3F6654-378D-430B-B0CB-25F826EE78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45" r:id="rId2"/>
    <p:sldLayoutId id="2147483946" r:id="rId3"/>
    <p:sldLayoutId id="2147483947" r:id="rId4"/>
    <p:sldLayoutId id="2147483954" r:id="rId5"/>
    <p:sldLayoutId id="2147483955" r:id="rId6"/>
    <p:sldLayoutId id="2147483948" r:id="rId7"/>
    <p:sldLayoutId id="2147483949" r:id="rId8"/>
    <p:sldLayoutId id="2147483950" r:id="rId9"/>
    <p:sldLayoutId id="2147483951" r:id="rId10"/>
    <p:sldLayoutId id="214748395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FEB80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FEB80A"/>
        </a:buClr>
        <a:buFont typeface="Georgia" pitchFamily="18" charset="0"/>
        <a:buChar char="▫"/>
        <a:defRPr sz="2000" kern="1200">
          <a:solidFill>
            <a:srgbClr val="FEB80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rs.yahoo.com/S=96062883/K=cell/v=2/l=IVI/*-http:/www.nigms.nih.gov/anniversary/discovery/images/cell.jp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drs.yahoo.com/S=96062883/K=microscope/v=2/l=IVI/*-http:/www.sru.edu/depts/cisba/compsci/dailey/public/machines/microscope.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_Q2Ba2cFAew"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hyperlink" Target="http://www.schooltube.com/video/b36a222fcdfef2db9af8/Properties-Of-Wate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video.about.com/biology/6-Kingdoms-of-Life.ht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youtube.com/watch?v=lrYlZJiuf18"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www.youtube.com/watch?v=Rpj0emEGShQ"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2401888"/>
            <a:ext cx="8458200" cy="1470025"/>
          </a:xfrm>
        </p:spPr>
        <p:txBody>
          <a:bodyPr/>
          <a:lstStyle/>
          <a:p>
            <a:pPr eaLnBrk="1" hangingPunct="1"/>
            <a:r>
              <a:rPr lang="en-US" smtClean="0"/>
              <a:t>Biology EOC Review</a:t>
            </a:r>
          </a:p>
        </p:txBody>
      </p:sp>
      <p:sp>
        <p:nvSpPr>
          <p:cNvPr id="5123" name="Subtitle 2"/>
          <p:cNvSpPr>
            <a:spLocks noGrp="1"/>
          </p:cNvSpPr>
          <p:nvPr>
            <p:ph type="subTitle" idx="1"/>
          </p:nvPr>
        </p:nvSpPr>
        <p:spPr>
          <a:xfrm>
            <a:off x="457200" y="3900488"/>
            <a:ext cx="4953000" cy="1752600"/>
          </a:xfrm>
        </p:spPr>
        <p:txBody>
          <a:bodyPr/>
          <a:lstStyle/>
          <a:p>
            <a:pPr marL="63500"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295400"/>
          </a:xfrm>
        </p:spPr>
        <p:txBody>
          <a:bodyPr>
            <a:normAutofit fontScale="90000"/>
          </a:bodyPr>
          <a:lstStyle/>
          <a:p>
            <a:pPr eaLnBrk="1" fontAlgn="auto" hangingPunct="1">
              <a:spcAft>
                <a:spcPts val="0"/>
              </a:spcAft>
              <a:defRPr/>
            </a:pPr>
            <a:r>
              <a:rPr lang="en-US" i="1" dirty="0" smtClean="0"/>
              <a:t>How do various factors affect enzymes?</a:t>
            </a:r>
            <a:r>
              <a:rPr lang="en-US" dirty="0" smtClean="0"/>
              <a:t/>
            </a:r>
            <a:br>
              <a:rPr lang="en-US" dirty="0" smtClean="0"/>
            </a:br>
            <a:endParaRPr lang="en-US" dirty="0"/>
          </a:p>
        </p:txBody>
      </p:sp>
      <p:sp>
        <p:nvSpPr>
          <p:cNvPr id="14339" name="Content Placeholder 2"/>
          <p:cNvSpPr>
            <a:spLocks noGrp="1"/>
          </p:cNvSpPr>
          <p:nvPr>
            <p:ph idx="1"/>
          </p:nvPr>
        </p:nvSpPr>
        <p:spPr>
          <a:xfrm>
            <a:off x="457200" y="1981200"/>
            <a:ext cx="8229600" cy="4592638"/>
          </a:xfrm>
        </p:spPr>
        <p:txBody>
          <a:bodyPr/>
          <a:lstStyle/>
          <a:p>
            <a:pPr eaLnBrk="1" hangingPunct="1"/>
            <a:r>
              <a:rPr lang="en-US" smtClean="0"/>
              <a:t>pH</a:t>
            </a:r>
          </a:p>
          <a:p>
            <a:pPr eaLnBrk="1" hangingPunct="1"/>
            <a:r>
              <a:rPr lang="en-US" smtClean="0"/>
              <a:t>Temperature </a:t>
            </a:r>
          </a:p>
          <a:p>
            <a:pPr eaLnBrk="1" hangingPunct="1"/>
            <a:r>
              <a:rPr lang="en-US" smtClean="0"/>
              <a:t>Concentration</a:t>
            </a:r>
          </a:p>
          <a:p>
            <a:pPr eaLnBrk="1" hangingPunct="1"/>
            <a:endParaRPr lang="en-US" smtClean="0"/>
          </a:p>
        </p:txBody>
      </p:sp>
      <p:pic>
        <p:nvPicPr>
          <p:cNvPr id="14340" name="Picture 2"/>
          <p:cNvPicPr>
            <a:picLocks noChangeAspect="1" noChangeArrowheads="1"/>
          </p:cNvPicPr>
          <p:nvPr/>
        </p:nvPicPr>
        <p:blipFill>
          <a:blip r:embed="rId2" cstate="print"/>
          <a:srcRect/>
          <a:stretch>
            <a:fillRect/>
          </a:stretch>
        </p:blipFill>
        <p:spPr bwMode="auto">
          <a:xfrm>
            <a:off x="0" y="4038600"/>
            <a:ext cx="6778625" cy="2286000"/>
          </a:xfrm>
          <a:prstGeom prst="rect">
            <a:avLst/>
          </a:prstGeom>
          <a:noFill/>
          <a:ln w="9525">
            <a:noFill/>
            <a:miter lim="800000"/>
            <a:headEnd/>
            <a:tailEnd/>
          </a:ln>
        </p:spPr>
      </p:pic>
      <p:pic>
        <p:nvPicPr>
          <p:cNvPr id="14341" name="Picture 3"/>
          <p:cNvPicPr>
            <a:picLocks noChangeAspect="1" noChangeArrowheads="1"/>
          </p:cNvPicPr>
          <p:nvPr/>
        </p:nvPicPr>
        <p:blipFill>
          <a:blip r:embed="rId3" cstate="print"/>
          <a:srcRect/>
          <a:stretch>
            <a:fillRect/>
          </a:stretch>
        </p:blipFill>
        <p:spPr bwMode="auto">
          <a:xfrm>
            <a:off x="6781800" y="3429000"/>
            <a:ext cx="1752600" cy="317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 organisms cooperate and compete in ecosystems? (give examples of each)</a:t>
            </a:r>
            <a:r>
              <a:rPr lang="en-US" dirty="0" smtClean="0"/>
              <a:t/>
            </a:r>
            <a:br>
              <a:rPr lang="en-US" dirty="0" smtClean="0"/>
            </a:br>
            <a:endParaRPr lang="en-US" dirty="0"/>
          </a:p>
        </p:txBody>
      </p:sp>
      <p:sp>
        <p:nvSpPr>
          <p:cNvPr id="105475" name="Content Placeholder 2"/>
          <p:cNvSpPr>
            <a:spLocks noGrp="1"/>
          </p:cNvSpPr>
          <p:nvPr>
            <p:ph idx="1"/>
          </p:nvPr>
        </p:nvSpPr>
        <p:spPr/>
        <p:txBody>
          <a:bodyPr/>
          <a:lstStyle/>
          <a:p>
            <a:pPr eaLnBrk="1" hangingPunct="1"/>
            <a:r>
              <a:rPr lang="en-US" smtClean="0"/>
              <a:t>Predator- Prey relationships</a:t>
            </a:r>
          </a:p>
          <a:p>
            <a:pPr eaLnBrk="1" hangingPunct="1"/>
            <a:r>
              <a:rPr lang="en-US" smtClean="0"/>
              <a:t>Competition for space, food, shelter, mates, etc.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does energy move through a food web or energy pyramid? (draw and explain)</a:t>
            </a:r>
            <a:r>
              <a:rPr lang="en-US" dirty="0" smtClean="0"/>
              <a:t/>
            </a:r>
            <a:br>
              <a:rPr lang="en-US" dirty="0" smtClean="0"/>
            </a:br>
            <a:r>
              <a:rPr lang="en-US" i="1" dirty="0" smtClean="0"/>
              <a:t>  </a:t>
            </a:r>
            <a:endParaRPr lang="en-US" dirty="0"/>
          </a:p>
        </p:txBody>
      </p:sp>
      <p:sp>
        <p:nvSpPr>
          <p:cNvPr id="106499" name="Content Placeholder 2"/>
          <p:cNvSpPr>
            <a:spLocks noGrp="1"/>
          </p:cNvSpPr>
          <p:nvPr>
            <p:ph idx="1"/>
          </p:nvPr>
        </p:nvSpPr>
        <p:spPr/>
        <p:txBody>
          <a:bodyPr/>
          <a:lstStyle/>
          <a:p>
            <a:pPr eaLnBrk="1" hangingPunct="1"/>
            <a:r>
              <a:rPr lang="en-US" smtClean="0"/>
              <a:t>Energy is transferred from one organism to the next consumption or decomposition. </a:t>
            </a:r>
          </a:p>
          <a:p>
            <a:pPr eaLnBrk="1" hangingPunct="1"/>
            <a:r>
              <a:rPr lang="en-US" smtClean="0"/>
              <a:t>Only 10% of the available energy is transferred to the next trophic level.</a:t>
            </a:r>
          </a:p>
          <a:p>
            <a:pPr eaLnBrk="1" hangingPunct="1"/>
            <a:endParaRPr lang="en-US" smtClean="0"/>
          </a:p>
          <a:p>
            <a:pPr eaLnBrk="1" hangingPunct="1"/>
            <a:r>
              <a:rPr lang="en-US" smtClean="0"/>
              <a:t>Arrows in food webs show the flow of energy.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457200"/>
            <a:ext cx="9144000" cy="1066800"/>
          </a:xfrm>
        </p:spPr>
        <p:txBody>
          <a:bodyPr/>
          <a:lstStyle/>
          <a:p>
            <a:pPr eaLnBrk="1" hangingPunct="1"/>
            <a:r>
              <a:rPr lang="en-US" sz="2800" i="1" smtClean="0"/>
              <a:t>How can ecosystems be changed by seasonal variations, climate changes and succession? (give example)</a:t>
            </a:r>
            <a:endParaRPr lang="en-US" sz="2800" smtClean="0"/>
          </a:p>
        </p:txBody>
      </p:sp>
      <p:sp>
        <p:nvSpPr>
          <p:cNvPr id="107523" name="Content Placeholder 2"/>
          <p:cNvSpPr>
            <a:spLocks noGrp="1"/>
          </p:cNvSpPr>
          <p:nvPr>
            <p:ph idx="1"/>
          </p:nvPr>
        </p:nvSpPr>
        <p:spPr>
          <a:xfrm>
            <a:off x="0" y="1371600"/>
            <a:ext cx="8686800" cy="5202238"/>
          </a:xfrm>
        </p:spPr>
        <p:txBody>
          <a:bodyPr/>
          <a:lstStyle/>
          <a:p>
            <a:pPr eaLnBrk="1" hangingPunct="1"/>
            <a:r>
              <a:rPr lang="en-US" b="1" dirty="0" smtClean="0"/>
              <a:t>Succession-</a:t>
            </a:r>
            <a:r>
              <a:rPr lang="en-US" dirty="0" smtClean="0"/>
              <a:t> The changing of an ecosystem. Occurs when one species replaces the next until a climax community is reached. </a:t>
            </a:r>
          </a:p>
          <a:p>
            <a:pPr lvl="1" eaLnBrk="1" hangingPunct="1"/>
            <a:r>
              <a:rPr lang="en-US" dirty="0" smtClean="0"/>
              <a:t>Primary Succession- Occurs when there has never been life on a piece of land before. </a:t>
            </a:r>
          </a:p>
          <a:p>
            <a:pPr lvl="2" eaLnBrk="1" hangingPunct="1"/>
            <a:r>
              <a:rPr lang="en-US" dirty="0" smtClean="0"/>
              <a:t>Ex: Glacier retreating, Volcanic eruption </a:t>
            </a:r>
          </a:p>
          <a:p>
            <a:pPr lvl="1" eaLnBrk="1" hangingPunct="1"/>
            <a:r>
              <a:rPr lang="en-US" dirty="0" smtClean="0"/>
              <a:t>Secondary Succession- Occurs after a natural disaster where life has already existed. </a:t>
            </a:r>
          </a:p>
          <a:p>
            <a:pPr lvl="2" eaLnBrk="1" hangingPunct="1"/>
            <a:r>
              <a:rPr lang="en-US" dirty="0" smtClean="0"/>
              <a:t>Ex: Forest fire, hurricane, etc. </a:t>
            </a:r>
          </a:p>
          <a:p>
            <a:pPr lvl="2" eaLnBrk="1" hangingPunct="1"/>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does matter move through different biogeochemical cycles (such as carbon through the carbon cycle)?</a:t>
            </a:r>
            <a:r>
              <a:rPr lang="en-US" dirty="0" smtClean="0"/>
              <a:t/>
            </a:r>
            <a:br>
              <a:rPr lang="en-US" dirty="0" smtClean="0"/>
            </a:br>
            <a:endParaRPr lang="en-US" dirty="0"/>
          </a:p>
        </p:txBody>
      </p:sp>
      <p:sp>
        <p:nvSpPr>
          <p:cNvPr id="108547" name="Content Placeholder 2"/>
          <p:cNvSpPr>
            <a:spLocks noGrp="1"/>
          </p:cNvSpPr>
          <p:nvPr>
            <p:ph idx="1"/>
          </p:nvPr>
        </p:nvSpPr>
        <p:spPr/>
        <p:txBody>
          <a:bodyPr/>
          <a:lstStyle/>
          <a:p>
            <a:pPr eaLnBrk="1" hangingPunct="1">
              <a:buFont typeface="Arial" charset="0"/>
              <a:buChar char="•"/>
            </a:pPr>
            <a:r>
              <a:rPr lang="en-US" dirty="0" smtClean="0"/>
              <a:t>Water Cycle- evaporation, transpiration, condensation, and precipitation</a:t>
            </a:r>
          </a:p>
          <a:p>
            <a:pPr eaLnBrk="1" hangingPunct="1">
              <a:buFont typeface="Arial" charset="0"/>
              <a:buChar char="•"/>
            </a:pPr>
            <a:endParaRPr lang="en-US" dirty="0" smtClean="0"/>
          </a:p>
          <a:p>
            <a:pPr eaLnBrk="1" hangingPunct="1">
              <a:buFont typeface="Arial" charset="0"/>
              <a:buChar char="•"/>
            </a:pPr>
            <a:r>
              <a:rPr lang="en-US" dirty="0" smtClean="0"/>
              <a:t>Carbon Cycle- photosynthesis, cellular respiration, burning fossil fuels, and decomposition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Trophic Levels</a:t>
            </a:r>
          </a:p>
        </p:txBody>
      </p:sp>
      <p:sp>
        <p:nvSpPr>
          <p:cNvPr id="109571" name="Content Placeholder 2"/>
          <p:cNvSpPr>
            <a:spLocks noGrp="1"/>
          </p:cNvSpPr>
          <p:nvPr>
            <p:ph idx="1"/>
          </p:nvPr>
        </p:nvSpPr>
        <p:spPr/>
        <p:txBody>
          <a:bodyPr/>
          <a:lstStyle/>
          <a:p>
            <a:pPr eaLnBrk="1" hangingPunct="1"/>
            <a:r>
              <a:rPr lang="en-US" b="1" smtClean="0"/>
              <a:t>Key Vocabulary: </a:t>
            </a:r>
            <a:r>
              <a:rPr lang="en-US" smtClean="0"/>
              <a:t>abiotic, autotroph, biotic, biogeochemical cycles, consumer, decomposer, ecology, ecosystem, energy, heterotroph, primary producer, producer, succession, trophic level</a:t>
            </a:r>
          </a:p>
          <a:p>
            <a:pPr eaLnBrk="1" hangingPunct="1"/>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1371600"/>
            <a:ext cx="8991600" cy="1066800"/>
          </a:xfrm>
        </p:spPr>
        <p:txBody>
          <a:bodyPr/>
          <a:lstStyle/>
          <a:p>
            <a:pPr eaLnBrk="1" hangingPunct="1"/>
            <a:r>
              <a:rPr lang="en-US" sz="2800" b="1" u="sng" dirty="0" smtClean="0"/>
              <a:t>Biology Review L.17.5 – Populations</a:t>
            </a:r>
            <a:r>
              <a:rPr lang="en-US" sz="2800" dirty="0" smtClean="0"/>
              <a:t/>
            </a:r>
            <a:br>
              <a:rPr lang="en-US" sz="2800" dirty="0" smtClean="0"/>
            </a:br>
            <a:r>
              <a:rPr lang="en-US" sz="2800" b="1" i="1" dirty="0" smtClean="0"/>
              <a:t>Analyze how population size is determined by births, deaths, immigration, emigration, and limiting factors (biotic and </a:t>
            </a:r>
            <a:r>
              <a:rPr lang="en-US" sz="2800" b="1" i="1" dirty="0" err="1" smtClean="0"/>
              <a:t>abiotic</a:t>
            </a:r>
            <a:r>
              <a:rPr lang="en-US" sz="2800" b="1" i="1" dirty="0" smtClean="0"/>
              <a:t>) that determine carrying capacity.</a:t>
            </a:r>
            <a:r>
              <a:rPr lang="en-US" sz="2800" dirty="0" smtClean="0"/>
              <a:t/>
            </a:r>
            <a:br>
              <a:rPr lang="en-US" sz="2800" dirty="0" smtClean="0"/>
            </a:br>
            <a:endParaRPr lang="en-US" sz="2800" dirty="0" smtClean="0"/>
          </a:p>
        </p:txBody>
      </p:sp>
      <p:sp>
        <p:nvSpPr>
          <p:cNvPr id="3" name="Content Placeholder 2"/>
          <p:cNvSpPr>
            <a:spLocks noGrp="1"/>
          </p:cNvSpPr>
          <p:nvPr>
            <p:ph idx="1"/>
          </p:nvPr>
        </p:nvSpPr>
        <p:spPr>
          <a:xfrm>
            <a:off x="457200" y="2819400"/>
            <a:ext cx="8229600" cy="3754438"/>
          </a:xfrm>
        </p:spPr>
        <p:txBody>
          <a:bodyPr>
            <a:normAutofit fontScale="92500"/>
          </a:bodyPr>
          <a:lstStyle/>
          <a:p>
            <a:pPr marL="365760" indent="-256032" eaLnBrk="1" fontAlgn="auto" hangingPunct="1">
              <a:spcAft>
                <a:spcPts val="0"/>
              </a:spcAft>
              <a:buClr>
                <a:schemeClr val="accent3"/>
              </a:buClr>
              <a:buFont typeface="Georgia"/>
              <a:buChar char="•"/>
              <a:defRPr/>
            </a:pPr>
            <a:r>
              <a:rPr lang="en-US" dirty="0" smtClean="0"/>
              <a:t>Use data and information about population dynamics, </a:t>
            </a:r>
            <a:r>
              <a:rPr lang="en-US" dirty="0" err="1" smtClean="0"/>
              <a:t>abiotic</a:t>
            </a:r>
            <a:r>
              <a:rPr lang="en-US" dirty="0" smtClean="0"/>
              <a:t> factors, and/or biotic factors to explain and/or analyze a change in carrying capacity and its effect on population size in an ecosystem.</a:t>
            </a:r>
          </a:p>
          <a:p>
            <a:pPr marL="365760" indent="-256032" eaLnBrk="1" fontAlgn="auto" hangingPunct="1">
              <a:spcAft>
                <a:spcPts val="0"/>
              </a:spcAft>
              <a:buClr>
                <a:schemeClr val="accent3"/>
              </a:buClr>
              <a:buFont typeface="Georgia"/>
              <a:buChar char="•"/>
              <a:defRPr/>
            </a:pPr>
            <a:r>
              <a:rPr lang="en-US" dirty="0" smtClean="0"/>
              <a:t>Explain that different types of organisms exist within aquatic systems due to chemistry, geography, light, depth, salinity, and/or temperature.</a:t>
            </a:r>
          </a:p>
          <a:p>
            <a:pPr marL="365760" indent="-256032" eaLnBrk="1" fontAlgn="auto" hangingPunct="1">
              <a:spcAft>
                <a:spcPts val="0"/>
              </a:spcAft>
              <a:buClr>
                <a:schemeClr val="accent3"/>
              </a:buClr>
              <a:buFont typeface="Georgia"/>
              <a:buChar char="•"/>
              <a:defRPr/>
            </a:pPr>
            <a:r>
              <a:rPr lang="en-US" dirty="0" smtClean="0"/>
              <a:t>Identify positive and/or negative consequences that result from a reduction in biodiversity.</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pPr eaLnBrk="1" fontAlgn="auto" hangingPunct="1">
              <a:spcAft>
                <a:spcPts val="0"/>
              </a:spcAft>
              <a:defRPr/>
            </a:pPr>
            <a:r>
              <a:rPr lang="en-US" dirty="0" smtClean="0"/>
              <a:t/>
            </a:r>
            <a:br>
              <a:rPr lang="en-US" dirty="0" smtClean="0"/>
            </a:br>
            <a:r>
              <a:rPr lang="en-US" i="1" dirty="0" smtClean="0"/>
              <a:t>What affects population? Explain each.</a:t>
            </a:r>
            <a:r>
              <a:rPr lang="en-US" dirty="0" smtClean="0"/>
              <a:t/>
            </a:r>
            <a:br>
              <a:rPr lang="en-US" dirty="0" smtClean="0"/>
            </a:br>
            <a:endParaRPr lang="en-US" dirty="0"/>
          </a:p>
        </p:txBody>
      </p:sp>
      <p:sp>
        <p:nvSpPr>
          <p:cNvPr id="111619" name="Content Placeholder 2"/>
          <p:cNvSpPr>
            <a:spLocks noGrp="1"/>
          </p:cNvSpPr>
          <p:nvPr>
            <p:ph idx="1"/>
          </p:nvPr>
        </p:nvSpPr>
        <p:spPr/>
        <p:txBody>
          <a:bodyPr/>
          <a:lstStyle/>
          <a:p>
            <a:pPr eaLnBrk="1" hangingPunct="1"/>
            <a:r>
              <a:rPr lang="en-US" smtClean="0"/>
              <a:t> </a:t>
            </a:r>
            <a:r>
              <a:rPr lang="en-US" b="1" u="sng" smtClean="0"/>
              <a:t>I</a:t>
            </a:r>
            <a:r>
              <a:rPr lang="en-US" smtClean="0"/>
              <a:t>mmigration- Organisms moving </a:t>
            </a:r>
            <a:r>
              <a:rPr lang="en-US" b="1" u="sng" smtClean="0"/>
              <a:t>I</a:t>
            </a:r>
            <a:r>
              <a:rPr lang="en-US" smtClean="0"/>
              <a:t>n</a:t>
            </a:r>
          </a:p>
          <a:p>
            <a:pPr eaLnBrk="1" hangingPunct="1"/>
            <a:r>
              <a:rPr lang="en-US" b="1" u="sng" smtClean="0"/>
              <a:t>E</a:t>
            </a:r>
            <a:r>
              <a:rPr lang="en-US" smtClean="0"/>
              <a:t>mmigration- Organisms moving out or </a:t>
            </a:r>
            <a:r>
              <a:rPr lang="en-US" b="1" u="sng" smtClean="0"/>
              <a:t>E</a:t>
            </a:r>
            <a:r>
              <a:rPr lang="en-US" smtClean="0"/>
              <a:t>xiting</a:t>
            </a:r>
          </a:p>
          <a:p>
            <a:pPr eaLnBrk="1" hangingPunct="1"/>
            <a:r>
              <a:rPr lang="en-US" smtClean="0"/>
              <a:t>Births</a:t>
            </a:r>
          </a:p>
          <a:p>
            <a:pPr eaLnBrk="1" hangingPunct="1"/>
            <a:r>
              <a:rPr lang="en-US" smtClean="0"/>
              <a:t>Deaths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686800" cy="1066800"/>
          </a:xfrm>
        </p:spPr>
        <p:txBody>
          <a:bodyPr>
            <a:normAutofit fontScale="90000"/>
          </a:bodyPr>
          <a:lstStyle/>
          <a:p>
            <a:pPr eaLnBrk="1" fontAlgn="auto" hangingPunct="1">
              <a:spcAft>
                <a:spcPts val="0"/>
              </a:spcAft>
              <a:defRPr/>
            </a:pPr>
            <a:r>
              <a:rPr lang="en-US" i="1" dirty="0" smtClean="0"/>
              <a:t>What affects carrying capacity and how can it affect population size of an ecosystem?</a:t>
            </a:r>
            <a:r>
              <a:rPr lang="en-US" dirty="0" smtClean="0"/>
              <a:t/>
            </a:r>
            <a:br>
              <a:rPr lang="en-US" dirty="0" smtClean="0"/>
            </a:br>
            <a:r>
              <a:rPr lang="en-US" i="1" dirty="0" smtClean="0"/>
              <a:t> </a:t>
            </a:r>
            <a:r>
              <a:rPr lang="en-US" dirty="0" smtClean="0"/>
              <a:t/>
            </a:r>
            <a:br>
              <a:rPr lang="en-US" dirty="0" smtClean="0"/>
            </a:br>
            <a:endParaRPr lang="en-US" dirty="0"/>
          </a:p>
        </p:txBody>
      </p:sp>
      <p:sp>
        <p:nvSpPr>
          <p:cNvPr id="112643" name="Content Placeholder 2"/>
          <p:cNvSpPr>
            <a:spLocks noGrp="1"/>
          </p:cNvSpPr>
          <p:nvPr>
            <p:ph idx="1"/>
          </p:nvPr>
        </p:nvSpPr>
        <p:spPr>
          <a:xfrm>
            <a:off x="0" y="2249488"/>
            <a:ext cx="8458200" cy="4324350"/>
          </a:xfrm>
        </p:spPr>
        <p:txBody>
          <a:bodyPr/>
          <a:lstStyle/>
          <a:p>
            <a:pPr eaLnBrk="1" hangingPunct="1"/>
            <a:r>
              <a:rPr lang="en-US" smtClean="0"/>
              <a:t>The limiting factor determines the carrying capacity. </a:t>
            </a:r>
          </a:p>
          <a:p>
            <a:pPr eaLnBrk="1" hangingPunct="1"/>
            <a:r>
              <a:rPr lang="en-US" smtClean="0"/>
              <a:t>If a population surpasses the carrying capacity deaths occur</a:t>
            </a:r>
          </a:p>
        </p:txBody>
      </p:sp>
      <p:pic>
        <p:nvPicPr>
          <p:cNvPr id="112644" name="Picture 3"/>
          <p:cNvPicPr>
            <a:picLocks noChangeAspect="1" noChangeArrowheads="1"/>
          </p:cNvPicPr>
          <p:nvPr/>
        </p:nvPicPr>
        <p:blipFill>
          <a:blip r:embed="rId2" cstate="print"/>
          <a:srcRect/>
          <a:stretch>
            <a:fillRect/>
          </a:stretch>
        </p:blipFill>
        <p:spPr bwMode="auto">
          <a:xfrm>
            <a:off x="2819400" y="4267200"/>
            <a:ext cx="357505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915400" cy="1066800"/>
          </a:xfrm>
        </p:spPr>
        <p:txBody>
          <a:bodyPr>
            <a:normAutofit fontScale="90000"/>
          </a:bodyPr>
          <a:lstStyle/>
          <a:p>
            <a:pPr eaLnBrk="1" fontAlgn="auto" hangingPunct="1">
              <a:spcAft>
                <a:spcPts val="0"/>
              </a:spcAft>
              <a:defRPr/>
            </a:pPr>
            <a:r>
              <a:rPr lang="en-US" i="1" dirty="0" smtClean="0"/>
              <a:t>How does the chemistry, geography, light, depth, salinity, and/or temperature of an aquatic system affect what organisms can live there?</a:t>
            </a:r>
            <a:r>
              <a:rPr lang="en-US" dirty="0" smtClean="0"/>
              <a:t/>
            </a:r>
            <a:br>
              <a:rPr lang="en-US" dirty="0" smtClean="0"/>
            </a:br>
            <a:endParaRPr lang="en-US" dirty="0"/>
          </a:p>
        </p:txBody>
      </p:sp>
      <p:sp>
        <p:nvSpPr>
          <p:cNvPr id="113667" name="Content Placeholder 2"/>
          <p:cNvSpPr>
            <a:spLocks noGrp="1"/>
          </p:cNvSpPr>
          <p:nvPr>
            <p:ph idx="1"/>
          </p:nvPr>
        </p:nvSpPr>
        <p:spPr>
          <a:xfrm>
            <a:off x="457200" y="2590800"/>
            <a:ext cx="8229600" cy="3983038"/>
          </a:xfrm>
        </p:spPr>
        <p:txBody>
          <a:bodyPr/>
          <a:lstStyle/>
          <a:p>
            <a:pPr eaLnBrk="1" hangingPunct="1"/>
            <a:r>
              <a:rPr lang="en-US" smtClean="0"/>
              <a:t>These are all abiotic factors that determine where an organism can live. </a:t>
            </a:r>
          </a:p>
          <a:p>
            <a:pPr lvl="1" eaLnBrk="1" hangingPunct="1"/>
            <a:r>
              <a:rPr lang="en-US" smtClean="0"/>
              <a:t>Ex: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066800"/>
          </a:xfrm>
        </p:spPr>
        <p:txBody>
          <a:bodyPr>
            <a:normAutofit fontScale="90000"/>
          </a:bodyPr>
          <a:lstStyle/>
          <a:p>
            <a:pPr eaLnBrk="1" fontAlgn="auto" hangingPunct="1">
              <a:spcAft>
                <a:spcPts val="0"/>
              </a:spcAft>
              <a:defRPr/>
            </a:pPr>
            <a:r>
              <a:rPr lang="en-US" i="1" dirty="0" smtClean="0"/>
              <a:t> How can reducing biodiversity negatively impact ecosystems and humans?</a:t>
            </a:r>
            <a:r>
              <a:rPr lang="en-US" dirty="0" smtClean="0"/>
              <a:t/>
            </a:r>
            <a:br>
              <a:rPr lang="en-US" dirty="0" smtClean="0"/>
            </a:br>
            <a:endParaRPr lang="en-US" dirty="0"/>
          </a:p>
        </p:txBody>
      </p:sp>
      <p:sp>
        <p:nvSpPr>
          <p:cNvPr id="114691" name="Content Placeholder 2"/>
          <p:cNvSpPr>
            <a:spLocks noGrp="1"/>
          </p:cNvSpPr>
          <p:nvPr>
            <p:ph idx="1"/>
          </p:nvPr>
        </p:nvSpPr>
        <p:spPr>
          <a:xfrm>
            <a:off x="304800" y="2249488"/>
            <a:ext cx="8382000" cy="1636712"/>
          </a:xfrm>
        </p:spPr>
        <p:txBody>
          <a:bodyPr/>
          <a:lstStyle/>
          <a:p>
            <a:pPr eaLnBrk="1" hangingPunct="1"/>
            <a:r>
              <a:rPr lang="en-US" dirty="0" smtClean="0"/>
              <a:t>Interrupts food webs</a:t>
            </a:r>
          </a:p>
          <a:p>
            <a:pPr eaLnBrk="1" hangingPunct="1"/>
            <a:r>
              <a:rPr lang="en-US" dirty="0" smtClean="0"/>
              <a:t>Affects the carrying capacity of environments</a:t>
            </a:r>
          </a:p>
          <a:p>
            <a:pPr eaLnBrk="1" hangingPunct="1"/>
            <a:r>
              <a:rPr lang="en-US" dirty="0" smtClean="0"/>
              <a:t>Reduces medicinal/technological resources</a:t>
            </a:r>
          </a:p>
          <a:p>
            <a:pPr eaLnBrk="1" hangingPunct="1"/>
            <a:endParaRPr lang="en-US" dirty="0" smtClean="0"/>
          </a:p>
        </p:txBody>
      </p:sp>
      <p:pic>
        <p:nvPicPr>
          <p:cNvPr id="114694" name="Picture 6"/>
          <p:cNvPicPr>
            <a:picLocks noChangeAspect="1" noChangeArrowheads="1"/>
          </p:cNvPicPr>
          <p:nvPr/>
        </p:nvPicPr>
        <p:blipFill>
          <a:blip r:embed="rId2" cstate="print"/>
          <a:srcRect/>
          <a:stretch>
            <a:fillRect/>
          </a:stretch>
        </p:blipFill>
        <p:spPr bwMode="auto">
          <a:xfrm>
            <a:off x="3965089" y="3657600"/>
            <a:ext cx="4942243" cy="2838450"/>
          </a:xfrm>
          <a:prstGeom prst="rect">
            <a:avLst/>
          </a:prstGeom>
          <a:noFill/>
          <a:ln w="9525">
            <a:noFill/>
            <a:miter lim="800000"/>
            <a:headEnd/>
            <a:tailEnd/>
          </a:ln>
        </p:spPr>
      </p:pic>
      <p:pic>
        <p:nvPicPr>
          <p:cNvPr id="114695" name="Picture 7"/>
          <p:cNvPicPr>
            <a:picLocks noChangeAspect="1" noChangeArrowheads="1"/>
          </p:cNvPicPr>
          <p:nvPr/>
        </p:nvPicPr>
        <p:blipFill>
          <a:blip r:embed="rId3" cstate="print"/>
          <a:srcRect/>
          <a:stretch>
            <a:fillRect/>
          </a:stretch>
        </p:blipFill>
        <p:spPr bwMode="auto">
          <a:xfrm>
            <a:off x="685800" y="3810000"/>
            <a:ext cx="28956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Biochemistry</a:t>
            </a:r>
          </a:p>
        </p:txBody>
      </p:sp>
      <p:sp>
        <p:nvSpPr>
          <p:cNvPr id="15363" name="Content Placeholder 2"/>
          <p:cNvSpPr>
            <a:spLocks noGrp="1"/>
          </p:cNvSpPr>
          <p:nvPr>
            <p:ph idx="1"/>
          </p:nvPr>
        </p:nvSpPr>
        <p:spPr/>
        <p:txBody>
          <a:bodyPr/>
          <a:lstStyle/>
          <a:p>
            <a:pPr eaLnBrk="1" hangingPunct="1"/>
            <a:r>
              <a:rPr lang="en-US" b="1" smtClean="0"/>
              <a:t>Key Vocabulary: </a:t>
            </a:r>
            <a:r>
              <a:rPr lang="en-US" smtClean="0"/>
              <a:t>acid, activation energy, amino acid, atom, base, carbohydrate, catalyst, compound, DNA, element, energy, enzyme, inorganic, lipid, macromolecule, molecule, nucleic acid, organic, pH, protein </a:t>
            </a:r>
          </a:p>
          <a:p>
            <a:pPr eaLnBrk="1" hangingPunct="1"/>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smtClean="0"/>
              <a:t>Populations</a:t>
            </a:r>
          </a:p>
        </p:txBody>
      </p:sp>
      <p:sp>
        <p:nvSpPr>
          <p:cNvPr id="115715" name="Content Placeholder 2"/>
          <p:cNvSpPr>
            <a:spLocks noGrp="1"/>
          </p:cNvSpPr>
          <p:nvPr>
            <p:ph idx="1"/>
          </p:nvPr>
        </p:nvSpPr>
        <p:spPr/>
        <p:txBody>
          <a:bodyPr/>
          <a:lstStyle/>
          <a:p>
            <a:pPr eaLnBrk="1" hangingPunct="1"/>
            <a:r>
              <a:rPr lang="en-US" b="1" smtClean="0"/>
              <a:t>Key Vocabulary: </a:t>
            </a:r>
            <a:r>
              <a:rPr lang="en-US" smtClean="0"/>
              <a:t>biodiversity, biomass, carrying capacity, emigration, extinction, immigration, limiting factor, population</a:t>
            </a:r>
          </a:p>
          <a:p>
            <a:pPr eaLnBrk="1" hangingPunct="1"/>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676400"/>
          </a:xfrm>
        </p:spPr>
        <p:txBody>
          <a:bodyPr/>
          <a:lstStyle/>
          <a:p>
            <a:r>
              <a:rPr lang="en-US" sz="2800" b="1" dirty="0" smtClean="0"/>
              <a:t>Biology Review L.17.20 – Human Impacts</a:t>
            </a:r>
            <a:br>
              <a:rPr lang="en-US" sz="2800" b="1" dirty="0" smtClean="0"/>
            </a:br>
            <a:r>
              <a:rPr lang="en-US" sz="2800" b="1" i="1" dirty="0" smtClean="0"/>
              <a:t>Predict the impact of individuals on environmental systems and examine how human lifestyles affect sustainability.</a:t>
            </a:r>
            <a:endParaRPr lang="en-US" sz="2800" b="1" dirty="0"/>
          </a:p>
        </p:txBody>
      </p:sp>
      <p:sp>
        <p:nvSpPr>
          <p:cNvPr id="3" name="Content Placeholder 2"/>
          <p:cNvSpPr>
            <a:spLocks noGrp="1"/>
          </p:cNvSpPr>
          <p:nvPr>
            <p:ph idx="1"/>
          </p:nvPr>
        </p:nvSpPr>
        <p:spPr>
          <a:xfrm>
            <a:off x="457200" y="2209800"/>
            <a:ext cx="8229600" cy="4364038"/>
          </a:xfrm>
        </p:spPr>
        <p:txBody>
          <a:bodyPr/>
          <a:lstStyle/>
          <a:p>
            <a:r>
              <a:rPr lang="en-US" dirty="0" smtClean="0"/>
              <a:t>1.  Predict how the actions of humans may impact environmental systems and/or affect sustainability.</a:t>
            </a:r>
          </a:p>
          <a:p>
            <a:r>
              <a:rPr lang="en-US" dirty="0" smtClean="0"/>
              <a:t>2.  Evaluate possible environmental impacts resulting from the use of renewable and/or nonrenewable resources.</a:t>
            </a:r>
          </a:p>
          <a:p>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34400" cy="1066800"/>
          </a:xfrm>
        </p:spPr>
        <p:txBody>
          <a:bodyPr/>
          <a:lstStyle/>
          <a:p>
            <a:r>
              <a:rPr lang="en-US" sz="3600" i="1" dirty="0" smtClean="0"/>
              <a:t>How can the actions of humans impact environmental systems and/or affect sustainability?</a:t>
            </a:r>
            <a:endParaRPr lang="en-US" sz="3600" i="1" dirty="0"/>
          </a:p>
        </p:txBody>
      </p:sp>
      <p:sp>
        <p:nvSpPr>
          <p:cNvPr id="3" name="Content Placeholder 2"/>
          <p:cNvSpPr>
            <a:spLocks noGrp="1"/>
          </p:cNvSpPr>
          <p:nvPr>
            <p:ph idx="1"/>
          </p:nvPr>
        </p:nvSpPr>
        <p:spPr/>
        <p:txBody>
          <a:bodyPr/>
          <a:lstStyle/>
          <a:p>
            <a:r>
              <a:rPr lang="en-US" dirty="0" smtClean="0"/>
              <a:t>Sustainable development – using resources in ways that do NOT destroy or deplete them.</a:t>
            </a:r>
          </a:p>
          <a:p>
            <a:r>
              <a:rPr lang="en-US" dirty="0" smtClean="0"/>
              <a:t>Harmful actions of humans:</a:t>
            </a:r>
          </a:p>
          <a:p>
            <a:pPr lvl="1"/>
            <a:r>
              <a:rPr lang="en-US" dirty="0" smtClean="0"/>
              <a:t>Air pollution and smog result in global warming</a:t>
            </a:r>
          </a:p>
          <a:p>
            <a:pPr lvl="1"/>
            <a:r>
              <a:rPr lang="en-US" dirty="0" smtClean="0"/>
              <a:t>Deforestation – removal of trees</a:t>
            </a:r>
          </a:p>
          <a:p>
            <a:pPr lvl="1"/>
            <a:r>
              <a:rPr lang="en-US" dirty="0" smtClean="0"/>
              <a:t>Water pollution</a:t>
            </a:r>
          </a:p>
          <a:p>
            <a:pPr lvl="1"/>
            <a:endParaRPr lang="en-US" dirty="0" smtClean="0"/>
          </a:p>
          <a:p>
            <a:pPr lvl="1"/>
            <a:r>
              <a:rPr lang="en-US" dirty="0" smtClean="0"/>
              <a:t>Conservation – reduce, reuse, recycle!</a:t>
            </a:r>
          </a:p>
        </p:txBody>
      </p:sp>
      <p:pic>
        <p:nvPicPr>
          <p:cNvPr id="1028" name="Picture 4"/>
          <p:cNvPicPr>
            <a:picLocks noChangeAspect="1" noChangeArrowheads="1"/>
          </p:cNvPicPr>
          <p:nvPr/>
        </p:nvPicPr>
        <p:blipFill>
          <a:blip r:embed="rId2" cstate="print"/>
          <a:srcRect/>
          <a:stretch>
            <a:fillRect/>
          </a:stretch>
        </p:blipFill>
        <p:spPr bwMode="auto">
          <a:xfrm>
            <a:off x="7086600" y="4267200"/>
            <a:ext cx="1295400"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i="1" dirty="0" smtClean="0"/>
              <a:t>How can the environmental impacts of using renewable and non-renewable resources differ?</a:t>
            </a:r>
            <a:endParaRPr lang="en-US" sz="3600" i="1" dirty="0"/>
          </a:p>
        </p:txBody>
      </p:sp>
      <p:sp>
        <p:nvSpPr>
          <p:cNvPr id="3" name="Content Placeholder 2"/>
          <p:cNvSpPr>
            <a:spLocks noGrp="1"/>
          </p:cNvSpPr>
          <p:nvPr>
            <p:ph idx="1"/>
          </p:nvPr>
        </p:nvSpPr>
        <p:spPr>
          <a:xfrm>
            <a:off x="304800" y="1981200"/>
            <a:ext cx="8229600" cy="4495800"/>
          </a:xfrm>
        </p:spPr>
        <p:txBody>
          <a:bodyPr/>
          <a:lstStyle/>
          <a:p>
            <a:r>
              <a:rPr lang="en-US" dirty="0" smtClean="0"/>
              <a:t>Non-renewable – are used faster that they are replaced</a:t>
            </a:r>
          </a:p>
          <a:p>
            <a:pPr lvl="1"/>
            <a:r>
              <a:rPr lang="en-US" dirty="0" smtClean="0"/>
              <a:t>Ex.  Fossil fuels (oil, coal, natural gas)</a:t>
            </a:r>
          </a:p>
          <a:p>
            <a:endParaRPr lang="en-US" dirty="0" smtClean="0"/>
          </a:p>
          <a:p>
            <a:r>
              <a:rPr lang="en-US" dirty="0" smtClean="0"/>
              <a:t>Renewable – resources that can be replaced at rates similar to the rates at which they are used</a:t>
            </a:r>
          </a:p>
          <a:p>
            <a:pPr lvl="1"/>
            <a:r>
              <a:rPr lang="en-US" dirty="0" smtClean="0"/>
              <a:t>Ex.  Forests can re-grow, freshwater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43000"/>
            <a:ext cx="8686800" cy="1066800"/>
          </a:xfrm>
        </p:spPr>
        <p:txBody>
          <a:bodyPr/>
          <a:lstStyle/>
          <a:p>
            <a:pPr eaLnBrk="1" hangingPunct="1"/>
            <a:r>
              <a:rPr lang="en-US" sz="3200" b="1" u="sng" smtClean="0"/>
              <a:t>Biology Review L.14.1 – Cell Theory</a:t>
            </a:r>
            <a:r>
              <a:rPr lang="en-US" sz="3200" smtClean="0"/>
              <a:t/>
            </a:r>
            <a:br>
              <a:rPr lang="en-US" sz="3200" smtClean="0"/>
            </a:br>
            <a:r>
              <a:rPr lang="en-US" sz="3200" b="1" i="1" smtClean="0"/>
              <a:t>Describe the scientific theory of cells (cell theory) and relate the history of its discovery to the process of science.</a:t>
            </a:r>
            <a:r>
              <a:rPr lang="en-US" sz="3200" smtClean="0"/>
              <a:t/>
            </a:r>
            <a:br>
              <a:rPr lang="en-US" sz="3200" smtClean="0"/>
            </a:br>
            <a:endParaRPr lang="en-US" sz="3200" smtClean="0"/>
          </a:p>
        </p:txBody>
      </p:sp>
      <p:sp>
        <p:nvSpPr>
          <p:cNvPr id="16387" name="Content Placeholder 2"/>
          <p:cNvSpPr>
            <a:spLocks noGrp="1"/>
          </p:cNvSpPr>
          <p:nvPr>
            <p:ph idx="1"/>
          </p:nvPr>
        </p:nvSpPr>
        <p:spPr>
          <a:xfrm>
            <a:off x="381000" y="2332038"/>
            <a:ext cx="8229600" cy="4525962"/>
          </a:xfrm>
        </p:spPr>
        <p:txBody>
          <a:bodyPr/>
          <a:lstStyle/>
          <a:p>
            <a:pPr eaLnBrk="1" hangingPunct="1"/>
            <a:r>
              <a:rPr lang="en-US" smtClean="0"/>
              <a:t>Describe and/or explain the principles of the cell theory.</a:t>
            </a:r>
          </a:p>
          <a:p>
            <a:pPr eaLnBrk="1" hangingPunct="1"/>
            <a:r>
              <a:rPr lang="en-US" smtClean="0"/>
              <a:t>Describe how continuous investigations and/or new scientific information influenced the development of the cell theory.</a:t>
            </a:r>
          </a:p>
          <a:p>
            <a:pPr eaLnBrk="1" hangingPunct="1"/>
            <a:r>
              <a:rPr lang="en-US" smtClean="0"/>
              <a:t>Explain the development of a theory.</a:t>
            </a:r>
          </a:p>
          <a:p>
            <a:pPr eaLnBrk="1" hangingPunct="1"/>
            <a:r>
              <a:rPr lang="en-US" smtClean="0"/>
              <a:t>Students will recognize the differences between theories and laws.</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pPr eaLnBrk="1" fontAlgn="auto" hangingPunct="1">
              <a:spcAft>
                <a:spcPts val="0"/>
              </a:spcAft>
              <a:defRPr/>
            </a:pPr>
            <a:r>
              <a:rPr lang="en-US" i="1" dirty="0" smtClean="0"/>
              <a:t>What are the 3 main points of the cell theory? </a:t>
            </a:r>
            <a:r>
              <a:rPr lang="en-US" dirty="0" smtClean="0"/>
              <a:t/>
            </a:r>
            <a:br>
              <a:rPr lang="en-US" dirty="0" smtClean="0"/>
            </a:br>
            <a:endParaRPr lang="en-US" dirty="0"/>
          </a:p>
        </p:txBody>
      </p:sp>
      <p:sp>
        <p:nvSpPr>
          <p:cNvPr id="3" name="Content Placeholder 2"/>
          <p:cNvSpPr>
            <a:spLocks noGrp="1"/>
          </p:cNvSpPr>
          <p:nvPr>
            <p:ph idx="1"/>
          </p:nvPr>
        </p:nvSpPr>
        <p:spPr>
          <a:xfrm>
            <a:off x="457200" y="1752600"/>
            <a:ext cx="8229600" cy="4525963"/>
          </a:xfrm>
        </p:spPr>
        <p:txBody>
          <a:bodyPr>
            <a:normAutofit/>
          </a:bodyPr>
          <a:lstStyle/>
          <a:p>
            <a:pPr marL="514350" indent="-514350" eaLnBrk="1" fontAlgn="auto" hangingPunct="1">
              <a:spcAft>
                <a:spcPts val="0"/>
              </a:spcAft>
              <a:buClr>
                <a:schemeClr val="accent3"/>
              </a:buClr>
              <a:buFont typeface="+mj-lt"/>
              <a:buAutoNum type="arabicPeriod"/>
              <a:defRPr/>
            </a:pPr>
            <a:r>
              <a:rPr lang="en-US" dirty="0"/>
              <a:t>All living things are made up of </a:t>
            </a:r>
            <a:r>
              <a:rPr lang="en-US" dirty="0" smtClean="0"/>
              <a:t>cells. </a:t>
            </a:r>
            <a:endParaRPr lang="en-US" dirty="0"/>
          </a:p>
          <a:p>
            <a:pPr marL="514350" indent="-514350" eaLnBrk="1" fontAlgn="auto" hangingPunct="1">
              <a:spcAft>
                <a:spcPts val="0"/>
              </a:spcAft>
              <a:buClr>
                <a:schemeClr val="accent3"/>
              </a:buClr>
              <a:buFont typeface="+mj-lt"/>
              <a:buAutoNum type="arabicPeriod"/>
              <a:defRPr/>
            </a:pPr>
            <a:r>
              <a:rPr lang="en-US" dirty="0"/>
              <a:t> The cell is the basic unit of structure and </a:t>
            </a:r>
            <a:r>
              <a:rPr lang="en-US" dirty="0" smtClean="0"/>
              <a:t>function </a:t>
            </a:r>
            <a:r>
              <a:rPr lang="en-US" dirty="0"/>
              <a:t>in all living things.</a:t>
            </a:r>
          </a:p>
          <a:p>
            <a:pPr marL="514350" indent="-514350" eaLnBrk="1" fontAlgn="auto" hangingPunct="1">
              <a:spcAft>
                <a:spcPts val="0"/>
              </a:spcAft>
              <a:buClr>
                <a:schemeClr val="accent3"/>
              </a:buClr>
              <a:buFont typeface="+mj-lt"/>
              <a:buAutoNum type="arabicPeriod"/>
              <a:defRPr/>
            </a:pPr>
            <a:r>
              <a:rPr lang="en-US" dirty="0"/>
              <a:t> New cells can only be produced from </a:t>
            </a:r>
            <a:r>
              <a:rPr lang="en-US" dirty="0" smtClean="0"/>
              <a:t>preexisting </a:t>
            </a:r>
            <a:r>
              <a:rPr lang="en-US" dirty="0"/>
              <a:t>cells.</a:t>
            </a:r>
          </a:p>
          <a:p>
            <a:pPr marL="365760" indent="-256032" eaLnBrk="1" fontAlgn="auto" hangingPunct="1">
              <a:spcAft>
                <a:spcPts val="0"/>
              </a:spcAft>
              <a:buClr>
                <a:schemeClr val="accent3"/>
              </a:buClr>
              <a:buFont typeface="Georgia"/>
              <a:buChar char="•"/>
              <a:defRPr/>
            </a:pPr>
            <a:endParaRPr lang="en-US" dirty="0"/>
          </a:p>
        </p:txBody>
      </p:sp>
      <p:pic>
        <p:nvPicPr>
          <p:cNvPr id="17412" name="Picture 5" descr="cell">
            <a:hlinkClick r:id="rId2"/>
          </p:cNvPr>
          <p:cNvPicPr>
            <a:picLocks noChangeAspect="1" noChangeArrowheads="1"/>
          </p:cNvPicPr>
          <p:nvPr/>
        </p:nvPicPr>
        <p:blipFill>
          <a:blip r:embed="rId3" cstate="print"/>
          <a:srcRect/>
          <a:stretch>
            <a:fillRect/>
          </a:stretch>
        </p:blipFill>
        <p:spPr bwMode="auto">
          <a:xfrm>
            <a:off x="5334000" y="3962400"/>
            <a:ext cx="2614613" cy="2597150"/>
          </a:xfrm>
          <a:prstGeom prst="rect">
            <a:avLst/>
          </a:prstGeom>
          <a:noFill/>
          <a:ln w="9525">
            <a:noFill/>
            <a:miter lim="800000"/>
            <a:headEnd/>
            <a:tailEnd/>
          </a:ln>
        </p:spPr>
      </p:pic>
      <p:pic>
        <p:nvPicPr>
          <p:cNvPr id="17413" name="Picture 2"/>
          <p:cNvPicPr>
            <a:picLocks noChangeAspect="1" noChangeArrowheads="1"/>
          </p:cNvPicPr>
          <p:nvPr/>
        </p:nvPicPr>
        <p:blipFill>
          <a:blip r:embed="rId4" cstate="print"/>
          <a:srcRect/>
          <a:stretch>
            <a:fillRect/>
          </a:stretch>
        </p:blipFill>
        <p:spPr bwMode="auto">
          <a:xfrm>
            <a:off x="1219200" y="4419600"/>
            <a:ext cx="2628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pPr eaLnBrk="1" fontAlgn="auto" hangingPunct="1">
              <a:spcAft>
                <a:spcPts val="0"/>
              </a:spcAft>
              <a:defRPr/>
            </a:pPr>
            <a:r>
              <a:rPr lang="en-US" i="1" dirty="0" smtClean="0"/>
              <a:t>What technology advanced cell theory? </a:t>
            </a:r>
            <a:r>
              <a:rPr lang="en-US" dirty="0" smtClean="0"/>
              <a:t/>
            </a:r>
            <a:br>
              <a:rPr lang="en-US" dirty="0" smtClean="0"/>
            </a:br>
            <a:endParaRPr lang="en-US" dirty="0"/>
          </a:p>
        </p:txBody>
      </p:sp>
      <p:sp>
        <p:nvSpPr>
          <p:cNvPr id="18435" name="Content Placeholder 2"/>
          <p:cNvSpPr>
            <a:spLocks noGrp="1"/>
          </p:cNvSpPr>
          <p:nvPr>
            <p:ph idx="1"/>
          </p:nvPr>
        </p:nvSpPr>
        <p:spPr/>
        <p:txBody>
          <a:bodyPr/>
          <a:lstStyle/>
          <a:p>
            <a:pPr marL="342900" lvl="1" indent="-342900" eaLnBrk="1" hangingPunct="1">
              <a:buFont typeface="Arial" charset="0"/>
              <a:buChar char="•"/>
            </a:pPr>
            <a:r>
              <a:rPr lang="en-US" smtClean="0"/>
              <a:t>More was learned about cells as microscopes improved.</a:t>
            </a:r>
          </a:p>
          <a:p>
            <a:pPr eaLnBrk="1" hangingPunct="1"/>
            <a:endParaRPr lang="en-US" smtClean="0"/>
          </a:p>
        </p:txBody>
      </p:sp>
      <p:pic>
        <p:nvPicPr>
          <p:cNvPr id="18436" name="Picture 6" descr="microscope">
            <a:hlinkClick r:id="rId2"/>
          </p:cNvPr>
          <p:cNvPicPr>
            <a:picLocks noChangeAspect="1" noChangeArrowheads="1"/>
          </p:cNvPicPr>
          <p:nvPr/>
        </p:nvPicPr>
        <p:blipFill>
          <a:blip r:embed="rId3" cstate="print"/>
          <a:srcRect/>
          <a:stretch>
            <a:fillRect/>
          </a:stretch>
        </p:blipFill>
        <p:spPr bwMode="auto">
          <a:xfrm>
            <a:off x="5776913" y="2743200"/>
            <a:ext cx="270827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i="1" smtClean="0"/>
              <a:t>How is a theory developed?  </a:t>
            </a:r>
            <a:endParaRPr lang="en-US" smtClean="0"/>
          </a:p>
        </p:txBody>
      </p:sp>
      <p:sp>
        <p:nvSpPr>
          <p:cNvPr id="19459" name="Content Placeholder 2"/>
          <p:cNvSpPr>
            <a:spLocks noGrp="1"/>
          </p:cNvSpPr>
          <p:nvPr>
            <p:ph idx="1"/>
          </p:nvPr>
        </p:nvSpPr>
        <p:spPr/>
        <p:txBody>
          <a:bodyPr/>
          <a:lstStyle/>
          <a:p>
            <a:pPr eaLnBrk="1" hangingPunct="1"/>
            <a:r>
              <a:rPr lang="en-US" smtClean="0"/>
              <a:t>A theory is based off of lots of supported evidence from science experiments.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 you differentiate between a theory and a law?</a:t>
            </a:r>
            <a:r>
              <a:rPr lang="en-US" dirty="0" smtClean="0"/>
              <a:t/>
            </a:r>
            <a:br>
              <a:rPr lang="en-US" dirty="0" smtClean="0"/>
            </a:br>
            <a:endParaRPr lang="en-US" dirty="0"/>
          </a:p>
        </p:txBody>
      </p:sp>
      <p:sp>
        <p:nvSpPr>
          <p:cNvPr id="20483" name="Content Placeholder 2"/>
          <p:cNvSpPr>
            <a:spLocks noGrp="1"/>
          </p:cNvSpPr>
          <p:nvPr>
            <p:ph idx="1"/>
          </p:nvPr>
        </p:nvSpPr>
        <p:spPr/>
        <p:txBody>
          <a:bodyPr/>
          <a:lstStyle/>
          <a:p>
            <a:pPr eaLnBrk="1" hangingPunct="1"/>
            <a:r>
              <a:rPr lang="en-US" smtClean="0"/>
              <a:t>A law states </a:t>
            </a:r>
            <a:r>
              <a:rPr lang="en-US" u="sng" smtClean="0"/>
              <a:t>what</a:t>
            </a:r>
            <a:r>
              <a:rPr lang="en-US" smtClean="0"/>
              <a:t> is happening. </a:t>
            </a:r>
          </a:p>
          <a:p>
            <a:pPr eaLnBrk="1" hangingPunct="1"/>
            <a:r>
              <a:rPr lang="en-US" smtClean="0"/>
              <a:t>A </a:t>
            </a:r>
            <a:r>
              <a:rPr lang="en-US" b="1" smtClean="0"/>
              <a:t>theory</a:t>
            </a:r>
            <a:r>
              <a:rPr lang="en-US" smtClean="0"/>
              <a:t> attempts to explain</a:t>
            </a:r>
            <a:r>
              <a:rPr lang="en-US" u="sng" smtClean="0"/>
              <a:t> </a:t>
            </a:r>
            <a:r>
              <a:rPr lang="en-US" i="1" u="sng" smtClean="0"/>
              <a:t>why</a:t>
            </a:r>
            <a:r>
              <a:rPr lang="en-US" u="sng" smtClean="0"/>
              <a:t> </a:t>
            </a:r>
            <a:r>
              <a:rPr lang="en-US" smtClean="0"/>
              <a:t>things occur</a:t>
            </a:r>
          </a:p>
          <a:p>
            <a:pPr lvl="1" eaLnBrk="1" hangingPunct="1"/>
            <a:r>
              <a:rPr lang="en-US" b="1" smtClean="0"/>
              <a:t>A theory can never be proven and cannot turn into a law. </a:t>
            </a:r>
          </a:p>
          <a:p>
            <a:pPr eaLnBrk="1" hangingPunct="1"/>
            <a:endParaRPr lang="en-US" smtClean="0"/>
          </a:p>
          <a:p>
            <a:pPr eaLnBrk="1" hangingPunct="1">
              <a:buFont typeface="Georgia" pitchFamily="18" charset="0"/>
              <a:buNone/>
            </a:pPr>
            <a:endParaRPr lang="en-US" smtClean="0"/>
          </a:p>
        </p:txBody>
      </p:sp>
      <p:pic>
        <p:nvPicPr>
          <p:cNvPr id="20484" name="Picture 2"/>
          <p:cNvPicPr>
            <a:picLocks noChangeAspect="1" noChangeArrowheads="1"/>
          </p:cNvPicPr>
          <p:nvPr/>
        </p:nvPicPr>
        <p:blipFill>
          <a:blip r:embed="rId2" cstate="print"/>
          <a:srcRect/>
          <a:stretch>
            <a:fillRect/>
          </a:stretch>
        </p:blipFill>
        <p:spPr bwMode="auto">
          <a:xfrm>
            <a:off x="3733800" y="3983038"/>
            <a:ext cx="4991100" cy="287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43000"/>
            <a:ext cx="8686800" cy="1066800"/>
          </a:xfrm>
        </p:spPr>
        <p:txBody>
          <a:bodyPr/>
          <a:lstStyle/>
          <a:p>
            <a:pPr eaLnBrk="1" hangingPunct="1"/>
            <a:r>
              <a:rPr lang="en-US" sz="2400" b="1" u="sng" smtClean="0"/>
              <a:t>Biology Review L.14.3 – Prokaryotic and Eukaryotic Cells</a:t>
            </a:r>
            <a:r>
              <a:rPr lang="en-US" sz="2400" smtClean="0"/>
              <a:t/>
            </a:r>
            <a:br>
              <a:rPr lang="en-US" sz="2400" smtClean="0"/>
            </a:br>
            <a:r>
              <a:rPr lang="en-US" sz="2400" b="1" u="sng" smtClean="0"/>
              <a:t>Animal and Plant Cells, Cell Transport</a:t>
            </a:r>
            <a:r>
              <a:rPr lang="en-US" sz="2400" smtClean="0"/>
              <a:t/>
            </a:r>
            <a:br>
              <a:rPr lang="en-US" sz="2400" smtClean="0"/>
            </a:br>
            <a:r>
              <a:rPr lang="en-US" sz="2400" b="1" i="1" smtClean="0"/>
              <a:t>Compare and contrast the general structures of plant and animal cells. Compare and contrast the general structures of prokaryotic and eukaryotic cells</a:t>
            </a:r>
            <a:endParaRPr lang="en-US" sz="2400" smtClean="0"/>
          </a:p>
        </p:txBody>
      </p:sp>
      <p:sp>
        <p:nvSpPr>
          <p:cNvPr id="21507" name="Content Placeholder 2"/>
          <p:cNvSpPr>
            <a:spLocks noGrp="1"/>
          </p:cNvSpPr>
          <p:nvPr>
            <p:ph idx="1"/>
          </p:nvPr>
        </p:nvSpPr>
        <p:spPr>
          <a:xfrm>
            <a:off x="457200" y="2286000"/>
            <a:ext cx="8229600" cy="4324350"/>
          </a:xfrm>
        </p:spPr>
        <p:txBody>
          <a:bodyPr/>
          <a:lstStyle/>
          <a:p>
            <a:pPr eaLnBrk="1" hangingPunct="1">
              <a:buFont typeface="Georgia" pitchFamily="18" charset="0"/>
              <a:buNone/>
            </a:pPr>
            <a:endParaRPr lang="en-US" smtClean="0"/>
          </a:p>
          <a:p>
            <a:pPr eaLnBrk="1" hangingPunct="1"/>
            <a:r>
              <a:rPr lang="en-US" smtClean="0"/>
              <a:t>Compare and/or contrast the structures found in plant cells and in animal cells.</a:t>
            </a:r>
          </a:p>
          <a:p>
            <a:pPr eaLnBrk="1" hangingPunct="1"/>
            <a:r>
              <a:rPr lang="en-US" smtClean="0"/>
              <a:t>Compare and/or contrast the structures found in prokaryotic and eukaryotic cells.</a:t>
            </a:r>
          </a:p>
          <a:p>
            <a:pPr eaLnBrk="1" hangingPunct="1"/>
            <a:r>
              <a:rPr lang="en-US" smtClean="0"/>
              <a:t>Describe how structures in cells are directly related to their function in the cell.</a:t>
            </a:r>
          </a:p>
          <a:p>
            <a:pPr eaLnBrk="1" hangingPunct="1"/>
            <a:r>
              <a:rPr lang="en-US" smtClean="0"/>
              <a:t>Explain the role of the cell membrane during active and passive transport</a:t>
            </a:r>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686800" cy="1600200"/>
          </a:xfrm>
        </p:spPr>
        <p:txBody>
          <a:bodyPr>
            <a:normAutofit fontScale="90000"/>
          </a:bodyPr>
          <a:lstStyle/>
          <a:p>
            <a:pPr eaLnBrk="1" fontAlgn="auto" hangingPunct="1">
              <a:spcAft>
                <a:spcPts val="0"/>
              </a:spcAft>
              <a:defRPr/>
            </a:pPr>
            <a:r>
              <a:rPr lang="en-US" i="1" dirty="0" smtClean="0"/>
              <a:t>How do you differentiate between an animal cell and a plant cell?</a:t>
            </a:r>
            <a:r>
              <a:rPr lang="en-US" dirty="0" smtClean="0"/>
              <a:t/>
            </a:r>
            <a:br>
              <a:rPr lang="en-US" dirty="0" smtClean="0"/>
            </a:br>
            <a:endParaRPr lang="en-US" dirty="0"/>
          </a:p>
        </p:txBody>
      </p:sp>
      <p:sp>
        <p:nvSpPr>
          <p:cNvPr id="22531" name="Content Placeholder 2"/>
          <p:cNvSpPr>
            <a:spLocks noGrp="1"/>
          </p:cNvSpPr>
          <p:nvPr>
            <p:ph idx="1"/>
          </p:nvPr>
        </p:nvSpPr>
        <p:spPr>
          <a:xfrm>
            <a:off x="0" y="1828800"/>
            <a:ext cx="8686800" cy="4745038"/>
          </a:xfrm>
        </p:spPr>
        <p:txBody>
          <a:bodyPr/>
          <a:lstStyle/>
          <a:p>
            <a:pPr eaLnBrk="1" hangingPunct="1"/>
            <a:r>
              <a:rPr lang="en-US" b="1" smtClean="0"/>
              <a:t>Plant cells have: </a:t>
            </a:r>
          </a:p>
          <a:p>
            <a:pPr lvl="1" eaLnBrk="1" hangingPunct="1"/>
            <a:r>
              <a:rPr lang="en-US" smtClean="0"/>
              <a:t>Chloroplasts</a:t>
            </a:r>
          </a:p>
          <a:p>
            <a:pPr lvl="1" eaLnBrk="1" hangingPunct="1"/>
            <a:r>
              <a:rPr lang="en-US" smtClean="0"/>
              <a:t>Large Vacuole </a:t>
            </a:r>
          </a:p>
          <a:p>
            <a:pPr lvl="1" eaLnBrk="1" hangingPunct="1"/>
            <a:r>
              <a:rPr lang="en-US" smtClean="0"/>
              <a:t>Cell Wall</a:t>
            </a:r>
          </a:p>
          <a:p>
            <a:pPr lvl="1" eaLnBrk="1" hangingPunct="1">
              <a:buFont typeface="Georgia" pitchFamily="18" charset="0"/>
              <a:buNone/>
            </a:pPr>
            <a:endParaRPr lang="en-US" b="1" smtClean="0"/>
          </a:p>
          <a:p>
            <a:pPr eaLnBrk="1" hangingPunct="1"/>
            <a:r>
              <a:rPr lang="en-US" b="1" smtClean="0"/>
              <a:t>Animal</a:t>
            </a:r>
          </a:p>
          <a:p>
            <a:pPr lvl="1" eaLnBrk="1" hangingPunct="1"/>
            <a:r>
              <a:rPr lang="en-US" smtClean="0"/>
              <a:t>No cell wall or chloroplasts</a:t>
            </a:r>
          </a:p>
          <a:p>
            <a:pPr lvl="1" eaLnBrk="1" hangingPunct="1"/>
            <a:endParaRPr lang="en-US" b="1" smtClean="0"/>
          </a:p>
          <a:p>
            <a:pPr eaLnBrk="1" hangingPunct="1"/>
            <a:r>
              <a:rPr lang="en-US" b="1" smtClean="0"/>
              <a:t>Both Plant and Animal</a:t>
            </a:r>
          </a:p>
          <a:p>
            <a:pPr lvl="1" eaLnBrk="1" hangingPunct="1"/>
            <a:r>
              <a:rPr lang="en-US" smtClean="0"/>
              <a:t>Eukaryotic </a:t>
            </a:r>
          </a:p>
        </p:txBody>
      </p:sp>
      <p:pic>
        <p:nvPicPr>
          <p:cNvPr id="22532" name="Picture 2"/>
          <p:cNvPicPr>
            <a:picLocks noChangeAspect="1" noChangeArrowheads="1"/>
          </p:cNvPicPr>
          <p:nvPr/>
        </p:nvPicPr>
        <p:blipFill>
          <a:blip r:embed="rId2" cstate="print"/>
          <a:srcRect/>
          <a:stretch>
            <a:fillRect/>
          </a:stretch>
        </p:blipFill>
        <p:spPr bwMode="auto">
          <a:xfrm>
            <a:off x="5635625" y="3986213"/>
            <a:ext cx="3508375" cy="2871787"/>
          </a:xfrm>
          <a:prstGeom prst="rect">
            <a:avLst/>
          </a:prstGeom>
          <a:noFill/>
          <a:ln w="9525">
            <a:noFill/>
            <a:miter lim="800000"/>
            <a:headEnd/>
            <a:tailEnd/>
          </a:ln>
        </p:spPr>
      </p:pic>
      <p:pic>
        <p:nvPicPr>
          <p:cNvPr id="22533" name="Picture 3"/>
          <p:cNvPicPr>
            <a:picLocks noChangeAspect="1" noChangeArrowheads="1"/>
          </p:cNvPicPr>
          <p:nvPr/>
        </p:nvPicPr>
        <p:blipFill>
          <a:blip r:embed="rId3" cstate="print"/>
          <a:srcRect/>
          <a:stretch>
            <a:fillRect/>
          </a:stretch>
        </p:blipFill>
        <p:spPr bwMode="auto">
          <a:xfrm>
            <a:off x="6105525" y="1066800"/>
            <a:ext cx="3038475" cy="286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1066800"/>
          </a:xfrm>
        </p:spPr>
        <p:txBody>
          <a:bodyPr>
            <a:normAutofit fontScale="90000"/>
          </a:bodyPr>
          <a:lstStyle/>
          <a:p>
            <a:pPr eaLnBrk="1" fontAlgn="auto" hangingPunct="1">
              <a:spcAft>
                <a:spcPts val="0"/>
              </a:spcAft>
              <a:defRPr/>
            </a:pPr>
            <a:r>
              <a:rPr lang="en-US" i="1" dirty="0" smtClean="0"/>
              <a:t>How do you differentiate between a prokaryotic and eukaryotic cell? </a:t>
            </a:r>
            <a:r>
              <a:rPr lang="en-US" dirty="0" smtClean="0"/>
              <a:t/>
            </a:r>
            <a:br>
              <a:rPr lang="en-US" dirty="0" smtClean="0"/>
            </a:br>
            <a:endParaRPr lang="en-US" dirty="0"/>
          </a:p>
        </p:txBody>
      </p:sp>
      <p:sp>
        <p:nvSpPr>
          <p:cNvPr id="3" name="Content Placeholder 2"/>
          <p:cNvSpPr>
            <a:spLocks noGrp="1"/>
          </p:cNvSpPr>
          <p:nvPr>
            <p:ph idx="1"/>
          </p:nvPr>
        </p:nvSpPr>
        <p:spPr>
          <a:xfrm>
            <a:off x="304800" y="1524000"/>
            <a:ext cx="6477000" cy="5410200"/>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b="1" dirty="0" smtClean="0"/>
              <a:t>Prokaryotic</a:t>
            </a:r>
          </a:p>
          <a:p>
            <a:pPr marL="658368" lvl="1" indent="-246888" eaLnBrk="1" fontAlgn="auto" hangingPunct="1">
              <a:spcAft>
                <a:spcPts val="0"/>
              </a:spcAft>
              <a:buFont typeface="Georgia"/>
              <a:buChar char="▫"/>
              <a:defRPr/>
            </a:pPr>
            <a:r>
              <a:rPr lang="en-US" dirty="0" smtClean="0"/>
              <a:t>No nucleus</a:t>
            </a:r>
          </a:p>
          <a:p>
            <a:pPr marL="658368" lvl="1" indent="-246888" eaLnBrk="1" fontAlgn="auto" hangingPunct="1">
              <a:spcAft>
                <a:spcPts val="0"/>
              </a:spcAft>
              <a:buFont typeface="Georgia"/>
              <a:buChar char="▫"/>
              <a:defRPr/>
            </a:pPr>
            <a:r>
              <a:rPr lang="en-US" dirty="0" smtClean="0"/>
              <a:t>Bacteria</a:t>
            </a:r>
          </a:p>
          <a:p>
            <a:pPr marL="658368" lvl="1" indent="-246888" eaLnBrk="1" fontAlgn="auto" hangingPunct="1">
              <a:spcAft>
                <a:spcPts val="0"/>
              </a:spcAft>
              <a:buFont typeface="Georgia"/>
              <a:buChar char="▫"/>
              <a:defRPr/>
            </a:pPr>
            <a:r>
              <a:rPr lang="en-US" dirty="0" smtClean="0"/>
              <a:t>ONLY unicellular</a:t>
            </a:r>
          </a:p>
          <a:p>
            <a:pPr marL="365760" indent="-256032" eaLnBrk="1" fontAlgn="auto" hangingPunct="1">
              <a:spcAft>
                <a:spcPts val="0"/>
              </a:spcAft>
              <a:buClr>
                <a:schemeClr val="accent3"/>
              </a:buClr>
              <a:buFont typeface="Georgia"/>
              <a:buChar char="•"/>
              <a:defRPr/>
            </a:pPr>
            <a:r>
              <a:rPr lang="en-US" b="1" dirty="0" smtClean="0"/>
              <a:t>Eukaryotic</a:t>
            </a:r>
          </a:p>
          <a:p>
            <a:pPr marL="658368" lvl="1" indent="-246888" eaLnBrk="1" fontAlgn="auto" hangingPunct="1">
              <a:spcAft>
                <a:spcPts val="0"/>
              </a:spcAft>
              <a:buFont typeface="Georgia"/>
              <a:buChar char="▫"/>
              <a:defRPr/>
            </a:pPr>
            <a:r>
              <a:rPr lang="en-US" dirty="0" smtClean="0"/>
              <a:t>Has a nucleus</a:t>
            </a:r>
          </a:p>
          <a:p>
            <a:pPr marL="658368" lvl="1" indent="-246888" eaLnBrk="1" fontAlgn="auto" hangingPunct="1">
              <a:spcAft>
                <a:spcPts val="0"/>
              </a:spcAft>
              <a:buFont typeface="Georgia"/>
              <a:buChar char="▫"/>
              <a:defRPr/>
            </a:pPr>
            <a:r>
              <a:rPr lang="en-US" dirty="0" smtClean="0"/>
              <a:t>Any organism EXCEPT bacteria</a:t>
            </a:r>
          </a:p>
          <a:p>
            <a:pPr marL="658368" lvl="1" indent="-246888" eaLnBrk="1" fontAlgn="auto" hangingPunct="1">
              <a:spcAft>
                <a:spcPts val="0"/>
              </a:spcAft>
              <a:buFont typeface="Georgia"/>
              <a:buChar char="▫"/>
              <a:defRPr/>
            </a:pPr>
            <a:r>
              <a:rPr lang="en-US" dirty="0" err="1" smtClean="0"/>
              <a:t>Uni</a:t>
            </a:r>
            <a:r>
              <a:rPr lang="en-US" dirty="0" smtClean="0"/>
              <a:t>- or </a:t>
            </a:r>
            <a:r>
              <a:rPr lang="en-US" dirty="0" err="1" smtClean="0"/>
              <a:t>Multicellular</a:t>
            </a:r>
            <a:endParaRPr lang="en-US" dirty="0" smtClean="0"/>
          </a:p>
          <a:p>
            <a:pPr marL="658368" lvl="1" indent="-246888" eaLnBrk="1" fontAlgn="auto" hangingPunct="1">
              <a:spcAft>
                <a:spcPts val="0"/>
              </a:spcAft>
              <a:buFont typeface="Georgia"/>
              <a:buChar char="▫"/>
              <a:defRPr/>
            </a:pPr>
            <a:r>
              <a:rPr lang="en-US" dirty="0" smtClean="0"/>
              <a:t>Membrane bound organelles</a:t>
            </a:r>
          </a:p>
          <a:p>
            <a:pPr marL="365760" indent="-256032" eaLnBrk="1" fontAlgn="auto" hangingPunct="1">
              <a:spcAft>
                <a:spcPts val="0"/>
              </a:spcAft>
              <a:buClr>
                <a:schemeClr val="accent3"/>
              </a:buClr>
              <a:buFont typeface="Georgia"/>
              <a:buChar char="•"/>
              <a:defRPr/>
            </a:pPr>
            <a:r>
              <a:rPr lang="en-US" b="1" dirty="0" smtClean="0"/>
              <a:t>Both Prokaryotic and Eukaryotic</a:t>
            </a:r>
          </a:p>
          <a:p>
            <a:pPr marL="658368" lvl="1" indent="-246888" eaLnBrk="1" fontAlgn="auto" hangingPunct="1">
              <a:spcAft>
                <a:spcPts val="0"/>
              </a:spcAft>
              <a:buFont typeface="Georgia"/>
              <a:buChar char="▫"/>
              <a:defRPr/>
            </a:pPr>
            <a:r>
              <a:rPr lang="en-US" dirty="0" smtClean="0"/>
              <a:t>DNA</a:t>
            </a:r>
          </a:p>
          <a:p>
            <a:pPr marL="658368" lvl="1" indent="-246888" eaLnBrk="1" fontAlgn="auto" hangingPunct="1">
              <a:spcAft>
                <a:spcPts val="0"/>
              </a:spcAft>
              <a:buFont typeface="Georgia"/>
              <a:buChar char="▫"/>
              <a:defRPr/>
            </a:pPr>
            <a:r>
              <a:rPr lang="en-US" dirty="0" err="1" smtClean="0"/>
              <a:t>Ribosomes</a:t>
            </a:r>
            <a:endParaRPr lang="en-US" dirty="0" smtClean="0"/>
          </a:p>
          <a:p>
            <a:pPr marL="658368" lvl="1" indent="-246888" eaLnBrk="1" fontAlgn="auto" hangingPunct="1">
              <a:spcAft>
                <a:spcPts val="0"/>
              </a:spcAft>
              <a:buFont typeface="Georgia"/>
              <a:buChar char="▫"/>
              <a:defRPr/>
            </a:pPr>
            <a:r>
              <a:rPr lang="en-US" dirty="0" smtClean="0"/>
              <a:t>Cell Membrane</a:t>
            </a:r>
          </a:p>
          <a:p>
            <a:pPr marL="658368" lvl="1" indent="-246888" eaLnBrk="1" fontAlgn="auto" hangingPunct="1">
              <a:spcAft>
                <a:spcPts val="0"/>
              </a:spcAft>
              <a:buFont typeface="Georgia"/>
              <a:buChar char="▫"/>
              <a:defRPr/>
            </a:pPr>
            <a:r>
              <a:rPr lang="en-US" dirty="0" smtClean="0"/>
              <a:t>Cytoplasm</a:t>
            </a:r>
            <a:endParaRPr lang="en-US" dirty="0"/>
          </a:p>
        </p:txBody>
      </p:sp>
      <p:pic>
        <p:nvPicPr>
          <p:cNvPr id="23556" name="Picture 2"/>
          <p:cNvPicPr>
            <a:picLocks noChangeAspect="1" noChangeArrowheads="1"/>
          </p:cNvPicPr>
          <p:nvPr/>
        </p:nvPicPr>
        <p:blipFill>
          <a:blip r:embed="rId2" cstate="print"/>
          <a:srcRect/>
          <a:stretch>
            <a:fillRect/>
          </a:stretch>
        </p:blipFill>
        <p:spPr bwMode="auto">
          <a:xfrm>
            <a:off x="5334000" y="1981200"/>
            <a:ext cx="356235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0"/>
            <a:ext cx="9144000" cy="1066800"/>
          </a:xfrm>
        </p:spPr>
        <p:txBody>
          <a:bodyPr/>
          <a:lstStyle/>
          <a:p>
            <a:pPr eaLnBrk="1" hangingPunct="1"/>
            <a:r>
              <a:rPr lang="en-US" sz="2800" b="1" u="sng" smtClean="0"/>
              <a:t>Biology Review L.18.12 – Properties of Water</a:t>
            </a:r>
            <a:r>
              <a:rPr lang="en-US" sz="2800" smtClean="0"/>
              <a:t/>
            </a:r>
            <a:br>
              <a:rPr lang="en-US" sz="2800" smtClean="0"/>
            </a:br>
            <a:r>
              <a:rPr lang="en-US" sz="2800" b="1" i="1" smtClean="0"/>
              <a:t>Discuss the special properties of water that contribute to Earth's suitability as an environment for life: cohesive behavior, ability to moderate temperature, expansion upon freezing, and versatility as a solvent.</a:t>
            </a:r>
            <a:r>
              <a:rPr lang="en-US" sz="2600" smtClean="0"/>
              <a:t/>
            </a:r>
            <a:br>
              <a:rPr lang="en-US" sz="2600" smtClean="0"/>
            </a:br>
            <a:endParaRPr lang="en-US" sz="2600" smtClean="0"/>
          </a:p>
        </p:txBody>
      </p:sp>
      <p:sp>
        <p:nvSpPr>
          <p:cNvPr id="6147" name="Content Placeholder 2"/>
          <p:cNvSpPr>
            <a:spLocks noGrp="1"/>
          </p:cNvSpPr>
          <p:nvPr>
            <p:ph idx="1"/>
          </p:nvPr>
        </p:nvSpPr>
        <p:spPr>
          <a:xfrm>
            <a:off x="0" y="3124200"/>
            <a:ext cx="8686800" cy="4171950"/>
          </a:xfrm>
        </p:spPr>
        <p:txBody>
          <a:bodyPr/>
          <a:lstStyle/>
          <a:p>
            <a:pPr eaLnBrk="1" hangingPunct="1"/>
            <a:r>
              <a:rPr lang="en-US" smtClean="0"/>
              <a:t>Identify examples of water's properties that sustain life (e.g. ice floats, water movement through plants, water cycle).</a:t>
            </a:r>
          </a:p>
          <a:p>
            <a:pPr eaLnBrk="1" hangingPunct="1"/>
            <a:r>
              <a:rPr lang="en-US" smtClean="0"/>
              <a:t>Explain the properties of water at a conceptual level.</a:t>
            </a:r>
          </a:p>
          <a:p>
            <a:pPr eaLnBrk="1" hangingPunct="1"/>
            <a:r>
              <a:rPr lang="en-US" smtClean="0"/>
              <a:t>Explain how the properties of water make water essential for life on Earth.</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 cell structures support cell function?  </a:t>
            </a:r>
            <a:r>
              <a:rPr lang="en-US" dirty="0" smtClean="0"/>
              <a:t/>
            </a:r>
            <a:br>
              <a:rPr lang="en-US" dirty="0" smtClean="0"/>
            </a:br>
            <a:r>
              <a:rPr lang="en-US" i="1" dirty="0" smtClean="0"/>
              <a:t> </a:t>
            </a:r>
            <a:endParaRPr lang="en-US" dirty="0"/>
          </a:p>
        </p:txBody>
      </p:sp>
      <p:sp>
        <p:nvSpPr>
          <p:cNvPr id="24579" name="Content Placeholder 2"/>
          <p:cNvSpPr>
            <a:spLocks noGrp="1"/>
          </p:cNvSpPr>
          <p:nvPr>
            <p:ph idx="1"/>
          </p:nvPr>
        </p:nvSpPr>
        <p:spPr>
          <a:xfrm>
            <a:off x="457200" y="2057400"/>
            <a:ext cx="8229600" cy="4324350"/>
          </a:xfrm>
        </p:spPr>
        <p:txBody>
          <a:bodyPr/>
          <a:lstStyle/>
          <a:p>
            <a:pPr eaLnBrk="1" hangingPunct="1"/>
            <a:r>
              <a:rPr lang="en-US" smtClean="0"/>
              <a:t>Every cell organelle has a specific function. </a:t>
            </a:r>
          </a:p>
        </p:txBody>
      </p:sp>
      <p:pic>
        <p:nvPicPr>
          <p:cNvPr id="24580" name="Picture 2"/>
          <p:cNvPicPr>
            <a:picLocks noChangeAspect="1" noChangeArrowheads="1"/>
          </p:cNvPicPr>
          <p:nvPr/>
        </p:nvPicPr>
        <p:blipFill>
          <a:blip r:embed="rId2" cstate="print"/>
          <a:srcRect/>
          <a:stretch>
            <a:fillRect/>
          </a:stretch>
        </p:blipFill>
        <p:spPr bwMode="auto">
          <a:xfrm>
            <a:off x="1752600" y="2819400"/>
            <a:ext cx="5943600"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066800"/>
          </a:xfrm>
        </p:spPr>
        <p:txBody>
          <a:bodyPr>
            <a:normAutofit fontScale="90000"/>
          </a:bodyPr>
          <a:lstStyle/>
          <a:p>
            <a:pPr eaLnBrk="1" fontAlgn="auto" hangingPunct="1">
              <a:spcAft>
                <a:spcPts val="0"/>
              </a:spcAft>
              <a:defRPr/>
            </a:pPr>
            <a:r>
              <a:rPr lang="en-US" i="1" dirty="0" smtClean="0"/>
              <a:t>How does the cell membrane support cells in getting needed nutrients</a:t>
            </a:r>
            <a:endParaRPr lang="en-US" dirty="0"/>
          </a:p>
        </p:txBody>
      </p:sp>
      <p:sp>
        <p:nvSpPr>
          <p:cNvPr id="25603" name="Content Placeholder 2"/>
          <p:cNvSpPr>
            <a:spLocks noGrp="1"/>
          </p:cNvSpPr>
          <p:nvPr>
            <p:ph idx="1"/>
          </p:nvPr>
        </p:nvSpPr>
        <p:spPr>
          <a:xfrm>
            <a:off x="381000" y="1828800"/>
            <a:ext cx="8305800" cy="4745038"/>
          </a:xfrm>
        </p:spPr>
        <p:txBody>
          <a:bodyPr/>
          <a:lstStyle/>
          <a:p>
            <a:pPr eaLnBrk="1" hangingPunct="1"/>
            <a:r>
              <a:rPr lang="en-US" smtClean="0"/>
              <a:t>A cell membrane is semi-permeable. It allows certain nutrients to flow in and out of the cell. This is possible through active or passive transport. </a:t>
            </a:r>
          </a:p>
          <a:p>
            <a:pPr lvl="1" eaLnBrk="1" hangingPunct="1"/>
            <a:r>
              <a:rPr lang="en-US" smtClean="0"/>
              <a:t>Active Transport- Requires energy (ATP)</a:t>
            </a:r>
          </a:p>
          <a:p>
            <a:pPr lvl="1" eaLnBrk="1" hangingPunct="1"/>
            <a:r>
              <a:rPr lang="en-US" smtClean="0"/>
              <a:t>Passive Transport- Does not require energy</a:t>
            </a:r>
          </a:p>
          <a:p>
            <a:pPr lvl="2" eaLnBrk="1" hangingPunct="1"/>
            <a:r>
              <a:rPr lang="en-US" smtClean="0"/>
              <a:t>Ex: Osmosis</a:t>
            </a:r>
          </a:p>
          <a:p>
            <a:pPr lvl="2" eaLnBrk="1" hangingPunct="1"/>
            <a:r>
              <a:rPr lang="en-US" smtClean="0"/>
              <a:t>Diffusion</a:t>
            </a:r>
          </a:p>
          <a:p>
            <a:pPr lvl="2" eaLnBrk="1" hangingPunct="1"/>
            <a:r>
              <a:rPr lang="en-US" smtClean="0"/>
              <a:t>Facilitated Diffusion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800600" y="990600"/>
            <a:ext cx="4343400" cy="5867400"/>
          </a:xfrm>
          <a:prstGeom prst="rect">
            <a:avLst/>
          </a:prstGeom>
          <a:noFill/>
          <a:ln w="9525">
            <a:noFill/>
            <a:miter lim="800000"/>
            <a:headEnd/>
            <a:tailEnd/>
          </a:ln>
        </p:spPr>
      </p:pic>
      <p:sp>
        <p:nvSpPr>
          <p:cNvPr id="2" name="Title 1"/>
          <p:cNvSpPr>
            <a:spLocks noGrp="1"/>
          </p:cNvSpPr>
          <p:nvPr>
            <p:ph type="title"/>
          </p:nvPr>
        </p:nvSpPr>
        <p:spPr>
          <a:xfrm>
            <a:off x="381000" y="609600"/>
            <a:ext cx="8229600" cy="1066800"/>
          </a:xfrm>
        </p:spPr>
        <p:txBody>
          <a:bodyPr>
            <a:normAutofit fontScale="90000"/>
          </a:bodyPr>
          <a:lstStyle/>
          <a:p>
            <a:pPr eaLnBrk="1" fontAlgn="auto" hangingPunct="1">
              <a:spcAft>
                <a:spcPts val="0"/>
              </a:spcAft>
              <a:defRPr/>
            </a:pPr>
            <a:r>
              <a:rPr lang="en-US" i="1" dirty="0" smtClean="0"/>
              <a:t>How did eukaryotic cells evolve?</a:t>
            </a:r>
            <a:r>
              <a:rPr lang="en-US" dirty="0" smtClean="0"/>
              <a:t/>
            </a:r>
            <a:br>
              <a:rPr lang="en-US" dirty="0" smtClean="0"/>
            </a:br>
            <a:endParaRPr lang="en-US" dirty="0"/>
          </a:p>
        </p:txBody>
      </p:sp>
      <p:sp>
        <p:nvSpPr>
          <p:cNvPr id="26628" name="Content Placeholder 2"/>
          <p:cNvSpPr>
            <a:spLocks noGrp="1"/>
          </p:cNvSpPr>
          <p:nvPr>
            <p:ph idx="1"/>
          </p:nvPr>
        </p:nvSpPr>
        <p:spPr>
          <a:xfrm>
            <a:off x="228600" y="1219200"/>
            <a:ext cx="4419600" cy="5354638"/>
          </a:xfrm>
        </p:spPr>
        <p:txBody>
          <a:bodyPr/>
          <a:lstStyle/>
          <a:p>
            <a:pPr eaLnBrk="1" hangingPunct="1"/>
            <a:r>
              <a:rPr lang="en-US" b="1" smtClean="0"/>
              <a:t>Endosymbiotic Theory</a:t>
            </a:r>
            <a:r>
              <a:rPr lang="en-US" smtClean="0"/>
              <a:t>-idea that early mitochondria &amp; chloroplasts were once small prokaryotic cells that were taken in by large prokaryotic cells and became organelles in eukaryotic cells.</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a:xfrm>
            <a:off x="381000" y="2057400"/>
            <a:ext cx="8305800" cy="4516438"/>
          </a:xfrm>
        </p:spPr>
        <p:txBody>
          <a:bodyPr/>
          <a:lstStyle/>
          <a:p>
            <a:pPr eaLnBrk="1" hangingPunct="1"/>
            <a:r>
              <a:rPr lang="en-US" b="1" smtClean="0"/>
              <a:t>Key Vocabulary: </a:t>
            </a:r>
            <a:r>
              <a:rPr lang="en-US" smtClean="0"/>
              <a:t>active transport, cell membrane, cell wall, cellular respiration, centriole, chloroplasts, diffusion, equilibrium, eukaryote, nucleus, organelle, osmosis, passive transport, photosynthesis, prokaryote, ribosome, semi-permeable</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762000"/>
            <a:ext cx="9144000" cy="1219200"/>
          </a:xfrm>
        </p:spPr>
        <p:txBody>
          <a:bodyPr/>
          <a:lstStyle/>
          <a:p>
            <a:pPr eaLnBrk="1" hangingPunct="1"/>
            <a:r>
              <a:rPr lang="en-US" sz="2800" b="1" u="sng" smtClean="0"/>
              <a:t>Biology Review L.18.9 – Photosynthesis and Cellular Respiration</a:t>
            </a:r>
            <a:r>
              <a:rPr lang="en-US" sz="2800" smtClean="0"/>
              <a:t/>
            </a:r>
            <a:br>
              <a:rPr lang="en-US" sz="2800" smtClean="0"/>
            </a:br>
            <a:r>
              <a:rPr lang="en-US" sz="2800" b="1" i="1" smtClean="0"/>
              <a:t>Explain the interrelated nature of photosynthesis and cellular respiration.</a:t>
            </a:r>
            <a:endParaRPr lang="en-US" sz="2800" smtClean="0"/>
          </a:p>
        </p:txBody>
      </p:sp>
      <p:sp>
        <p:nvSpPr>
          <p:cNvPr id="3" name="Content Placeholder 2"/>
          <p:cNvSpPr>
            <a:spLocks noGrp="1"/>
          </p:cNvSpPr>
          <p:nvPr>
            <p:ph idx="1"/>
          </p:nvPr>
        </p:nvSpPr>
        <p:spPr>
          <a:xfrm>
            <a:off x="0" y="2209800"/>
            <a:ext cx="9144000" cy="4648200"/>
          </a:xfrm>
        </p:spPr>
        <p:txBody>
          <a:bodyPr>
            <a:normAutofit fontScale="92500"/>
          </a:bodyPr>
          <a:lstStyle/>
          <a:p>
            <a:pPr marL="365760" indent="-256032" eaLnBrk="1" fontAlgn="auto" hangingPunct="1">
              <a:spcAft>
                <a:spcPts val="0"/>
              </a:spcAft>
              <a:buClr>
                <a:schemeClr val="accent3"/>
              </a:buClr>
              <a:buFont typeface="Georgia"/>
              <a:buChar char="•"/>
              <a:defRPr/>
            </a:pPr>
            <a:r>
              <a:rPr lang="en-US" dirty="0" smtClean="0"/>
              <a:t>Explain how reactants and products of photosynthesis are used as reactants for cellular respiration and vice versa.</a:t>
            </a:r>
          </a:p>
          <a:p>
            <a:pPr marL="365760" indent="-256032" eaLnBrk="1" fontAlgn="auto" hangingPunct="1">
              <a:spcAft>
                <a:spcPts val="0"/>
              </a:spcAft>
              <a:buClr>
                <a:schemeClr val="accent3"/>
              </a:buClr>
              <a:buFont typeface="Georgia"/>
              <a:buChar char="•"/>
              <a:defRPr/>
            </a:pPr>
            <a:r>
              <a:rPr lang="en-US" dirty="0" smtClean="0"/>
              <a:t>Explain how photosynthesis stores energy and cellular respiration releases energy.</a:t>
            </a:r>
          </a:p>
          <a:p>
            <a:pPr marL="365760" indent="-256032" eaLnBrk="1" fontAlgn="auto" hangingPunct="1">
              <a:spcAft>
                <a:spcPts val="0"/>
              </a:spcAft>
              <a:buClr>
                <a:schemeClr val="accent3"/>
              </a:buClr>
              <a:buFont typeface="Georgia"/>
              <a:buChar char="•"/>
              <a:defRPr/>
            </a:pPr>
            <a:r>
              <a:rPr lang="en-US" dirty="0" smtClean="0"/>
              <a:t>Identify the reactants, products and/or the basic function of photosynthesis.</a:t>
            </a:r>
          </a:p>
          <a:p>
            <a:pPr marL="365760" indent="-256032" eaLnBrk="1" fontAlgn="auto" hangingPunct="1">
              <a:spcAft>
                <a:spcPts val="0"/>
              </a:spcAft>
              <a:buClr>
                <a:schemeClr val="accent3"/>
              </a:buClr>
              <a:buFont typeface="Georgia"/>
              <a:buChar char="•"/>
              <a:defRPr/>
            </a:pPr>
            <a:r>
              <a:rPr lang="en-US" dirty="0" smtClean="0"/>
              <a:t>Identify the reactants, products, and/or the basic functions of aerobic and anaerobic cellular respiration.</a:t>
            </a:r>
          </a:p>
          <a:p>
            <a:pPr marL="365760" indent="-256032" eaLnBrk="1" fontAlgn="auto" hangingPunct="1">
              <a:spcAft>
                <a:spcPts val="0"/>
              </a:spcAft>
              <a:buClr>
                <a:schemeClr val="accent3"/>
              </a:buClr>
              <a:buFont typeface="Georgia"/>
              <a:buChar char="•"/>
              <a:defRPr/>
            </a:pPr>
            <a:r>
              <a:rPr lang="en-US" dirty="0" smtClean="0"/>
              <a:t>Connect the role of ATP to energy transfers within the cell.</a:t>
            </a:r>
          </a:p>
          <a:p>
            <a:pPr marL="365760" indent="-256032" eaLnBrk="1" fontAlgn="auto" hangingPunct="1">
              <a:spcAft>
                <a:spcPts val="0"/>
              </a:spcAft>
              <a:buClr>
                <a:schemeClr val="accent3"/>
              </a:buClr>
              <a:buFont typeface="Georgia"/>
              <a:buChar char="•"/>
              <a:defRPr/>
            </a:pPr>
            <a:r>
              <a:rPr lang="en-US" dirty="0" smtClean="0"/>
              <a:t>Discuss the role of anaerobic respiration in living things.</a:t>
            </a:r>
          </a:p>
          <a:p>
            <a:pPr marL="365760" indent="-256032" eaLnBrk="1" fontAlgn="auto" hangingPunct="1">
              <a:spcAft>
                <a:spcPts val="0"/>
              </a:spcAft>
              <a:buClr>
                <a:schemeClr val="accent3"/>
              </a:buClr>
              <a:buFont typeface="Georgia"/>
              <a:buNone/>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rot="10800000">
            <a:off x="4906772" y="1295400"/>
            <a:ext cx="3875278" cy="5562600"/>
          </a:xfrm>
          <a:prstGeom prst="rect">
            <a:avLst/>
          </a:prstGeom>
          <a:noFill/>
          <a:ln w="9525">
            <a:noFill/>
            <a:miter lim="800000"/>
            <a:headEnd/>
            <a:tailEnd/>
          </a:ln>
        </p:spPr>
      </p:pic>
      <p:sp>
        <p:nvSpPr>
          <p:cNvPr id="2" name="Title 1"/>
          <p:cNvSpPr>
            <a:spLocks noGrp="1"/>
          </p:cNvSpPr>
          <p:nvPr>
            <p:ph type="title"/>
          </p:nvPr>
        </p:nvSpPr>
        <p:spPr>
          <a:xfrm>
            <a:off x="457200" y="1143000"/>
            <a:ext cx="9067800" cy="1066800"/>
          </a:xfrm>
        </p:spPr>
        <p:txBody>
          <a:bodyPr>
            <a:normAutofit fontScale="90000"/>
          </a:bodyPr>
          <a:lstStyle/>
          <a:p>
            <a:pPr eaLnBrk="1" fontAlgn="auto" hangingPunct="1">
              <a:spcAft>
                <a:spcPts val="0"/>
              </a:spcAft>
              <a:defRPr/>
            </a:pPr>
            <a:r>
              <a:rPr lang="en-US" i="1" dirty="0" smtClean="0"/>
              <a:t>How do the processes of photosynthesis and cellular respiration form a cycle?</a:t>
            </a:r>
            <a:r>
              <a:rPr lang="en-US" dirty="0" smtClean="0"/>
              <a:t/>
            </a:r>
            <a:br>
              <a:rPr lang="en-US" dirty="0" smtClean="0"/>
            </a:br>
            <a:r>
              <a:rPr lang="en-US" i="1" dirty="0" smtClean="0"/>
              <a:t> </a:t>
            </a:r>
            <a:r>
              <a:rPr lang="en-US" dirty="0" smtClean="0"/>
              <a:t/>
            </a:r>
            <a:br>
              <a:rPr lang="en-US" dirty="0" smtClean="0"/>
            </a:br>
            <a:r>
              <a:rPr lang="en-US" i="1" dirty="0" smtClean="0"/>
              <a:t> </a:t>
            </a:r>
            <a:endParaRPr lang="en-US" dirty="0" smtClean="0"/>
          </a:p>
        </p:txBody>
      </p:sp>
      <p:sp>
        <p:nvSpPr>
          <p:cNvPr id="29700" name="Content Placeholder 2"/>
          <p:cNvSpPr>
            <a:spLocks noGrp="1"/>
          </p:cNvSpPr>
          <p:nvPr>
            <p:ph idx="1"/>
          </p:nvPr>
        </p:nvSpPr>
        <p:spPr>
          <a:xfrm>
            <a:off x="304800" y="1828800"/>
            <a:ext cx="3962400" cy="4745038"/>
          </a:xfrm>
        </p:spPr>
        <p:txBody>
          <a:bodyPr/>
          <a:lstStyle/>
          <a:p>
            <a:pPr eaLnBrk="1" hangingPunct="1"/>
            <a:r>
              <a:rPr lang="en-US" smtClean="0"/>
              <a:t>The products of photosynthesis are the reactants in cellular respiration and vice versa.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cstate="print"/>
          <a:srcRect/>
          <a:stretch>
            <a:fillRect/>
          </a:stretch>
        </p:blipFill>
        <p:spPr bwMode="auto">
          <a:xfrm>
            <a:off x="4953000" y="1295400"/>
            <a:ext cx="3981450" cy="5715000"/>
          </a:xfrm>
          <a:prstGeom prst="rect">
            <a:avLst/>
          </a:prstGeom>
          <a:noFill/>
          <a:ln w="9525">
            <a:noFill/>
            <a:miter lim="800000"/>
            <a:headEnd/>
            <a:tailEnd/>
          </a:ln>
        </p:spPr>
      </p:pic>
      <p:sp>
        <p:nvSpPr>
          <p:cNvPr id="2" name="Title 1"/>
          <p:cNvSpPr>
            <a:spLocks noGrp="1"/>
          </p:cNvSpPr>
          <p:nvPr>
            <p:ph type="title"/>
          </p:nvPr>
        </p:nvSpPr>
        <p:spPr>
          <a:xfrm>
            <a:off x="0" y="838200"/>
            <a:ext cx="8686800" cy="1371600"/>
          </a:xfrm>
        </p:spPr>
        <p:txBody>
          <a:bodyPr>
            <a:normAutofit fontScale="90000"/>
          </a:bodyPr>
          <a:lstStyle/>
          <a:p>
            <a:pPr eaLnBrk="1" fontAlgn="auto" hangingPunct="1">
              <a:spcAft>
                <a:spcPts val="0"/>
              </a:spcAft>
              <a:defRPr/>
            </a:pPr>
            <a:r>
              <a:rPr lang="en-US" i="1" dirty="0" smtClean="0"/>
              <a:t>How does photosynthesis create the food that is used for energy in cellular respiration? </a:t>
            </a:r>
            <a:r>
              <a:rPr lang="en-US" dirty="0" smtClean="0"/>
              <a:t/>
            </a:r>
            <a:br>
              <a:rPr lang="en-US" dirty="0" smtClean="0"/>
            </a:br>
            <a:endParaRPr lang="en-US" dirty="0"/>
          </a:p>
        </p:txBody>
      </p:sp>
      <p:sp>
        <p:nvSpPr>
          <p:cNvPr id="30724" name="Content Placeholder 2"/>
          <p:cNvSpPr>
            <a:spLocks noGrp="1"/>
          </p:cNvSpPr>
          <p:nvPr>
            <p:ph idx="1"/>
          </p:nvPr>
        </p:nvSpPr>
        <p:spPr>
          <a:xfrm>
            <a:off x="457200" y="2249488"/>
            <a:ext cx="3657600" cy="4324350"/>
          </a:xfrm>
        </p:spPr>
        <p:txBody>
          <a:bodyPr/>
          <a:lstStyle/>
          <a:p>
            <a:pPr eaLnBrk="1" hangingPunct="1"/>
            <a:r>
              <a:rPr lang="en-US" smtClean="0"/>
              <a:t>Photosynthesis creates glucose that is used in the process of cellular respiration to make energy (ATP).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1371600"/>
          </a:xfrm>
        </p:spPr>
        <p:txBody>
          <a:bodyPr>
            <a:normAutofit fontScale="90000"/>
          </a:bodyPr>
          <a:lstStyle/>
          <a:p>
            <a:pPr eaLnBrk="1" fontAlgn="auto" hangingPunct="1">
              <a:spcAft>
                <a:spcPts val="0"/>
              </a:spcAft>
              <a:defRPr/>
            </a:pPr>
            <a:r>
              <a:rPr lang="en-US" i="1" dirty="0" smtClean="0"/>
              <a:t>What are the products and reactants of photosynthesis?(give equation)</a:t>
            </a:r>
            <a:r>
              <a:rPr lang="en-US" dirty="0" smtClean="0"/>
              <a:t/>
            </a:r>
            <a:br>
              <a:rPr lang="en-US" dirty="0" smtClean="0"/>
            </a:br>
            <a:endParaRPr lang="en-US" dirty="0"/>
          </a:p>
        </p:txBody>
      </p:sp>
      <p:sp>
        <p:nvSpPr>
          <p:cNvPr id="3" name="Content Placeholder 2"/>
          <p:cNvSpPr>
            <a:spLocks noGrp="1"/>
          </p:cNvSpPr>
          <p:nvPr>
            <p:ph idx="1"/>
          </p:nvPr>
        </p:nvSpPr>
        <p:spPr>
          <a:xfrm>
            <a:off x="152400" y="2057400"/>
            <a:ext cx="8991600" cy="1408113"/>
          </a:xfrm>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en-US" dirty="0" smtClean="0"/>
              <a:t>CO</a:t>
            </a:r>
            <a:r>
              <a:rPr lang="en-US" baseline="-25000" dirty="0" smtClean="0"/>
              <a:t>2</a:t>
            </a:r>
            <a:r>
              <a:rPr lang="en-US" dirty="0" smtClean="0"/>
              <a:t> + H</a:t>
            </a:r>
            <a:r>
              <a:rPr lang="en-US" baseline="-25000" dirty="0" smtClean="0"/>
              <a:t>2</a:t>
            </a:r>
            <a:r>
              <a:rPr lang="en-US" dirty="0" smtClean="0"/>
              <a:t>O </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+O</a:t>
            </a:r>
            <a:r>
              <a:rPr lang="en-US" baseline="-25000" dirty="0" smtClean="0">
                <a:sym typeface="Wingdings" pitchFamily="2" charset="2"/>
              </a:rPr>
              <a:t>2</a:t>
            </a:r>
          </a:p>
          <a:p>
            <a:pPr marL="365760" indent="-256032" eaLnBrk="1" fontAlgn="auto" hangingPunct="1">
              <a:spcAft>
                <a:spcPts val="0"/>
              </a:spcAft>
              <a:buClr>
                <a:schemeClr val="accent3"/>
              </a:buClr>
              <a:buFont typeface="Georgia"/>
              <a:buChar char="•"/>
              <a:defRPr/>
            </a:pPr>
            <a:r>
              <a:rPr lang="en-US" baseline="-25000" dirty="0" smtClean="0">
                <a:sym typeface="Wingdings" pitchFamily="2" charset="2"/>
              </a:rPr>
              <a:t> </a:t>
            </a:r>
            <a:r>
              <a:rPr lang="en-US" dirty="0" smtClean="0">
                <a:sym typeface="Wingdings" pitchFamily="2" charset="2"/>
              </a:rPr>
              <a:t> Carbon Dioxide + Water Glucose + Oxygen </a:t>
            </a:r>
          </a:p>
          <a:p>
            <a:pPr marL="658368" lvl="1" indent="-246888" eaLnBrk="1" fontAlgn="auto" hangingPunct="1">
              <a:spcAft>
                <a:spcPts val="0"/>
              </a:spcAft>
              <a:buFont typeface="Georgia"/>
              <a:buChar char="▫"/>
              <a:defRPr/>
            </a:pPr>
            <a:r>
              <a:rPr lang="en-US" dirty="0" smtClean="0">
                <a:sym typeface="Wingdings" pitchFamily="2" charset="2"/>
              </a:rPr>
              <a:t>Needs Sunlight</a:t>
            </a:r>
          </a:p>
          <a:p>
            <a:pPr marL="658368" lvl="1" indent="-246888" eaLnBrk="1" fontAlgn="auto" hangingPunct="1">
              <a:spcAft>
                <a:spcPts val="0"/>
              </a:spcAft>
              <a:buFont typeface="Georgia"/>
              <a:buChar char="▫"/>
              <a:defRPr/>
            </a:pPr>
            <a:r>
              <a:rPr lang="en-US" baseline="-25000" dirty="0" smtClean="0">
                <a:sym typeface="Wingdings" pitchFamily="2" charset="2"/>
              </a:rPr>
              <a:t> </a:t>
            </a:r>
            <a:r>
              <a:rPr lang="en-US" dirty="0" smtClean="0">
                <a:sym typeface="Wingdings" pitchFamily="2" charset="2"/>
              </a:rPr>
              <a:t>Occurs in chloroplast</a:t>
            </a:r>
            <a:endParaRPr lang="en-US" baseline="-25000" dirty="0"/>
          </a:p>
        </p:txBody>
      </p:sp>
      <p:pic>
        <p:nvPicPr>
          <p:cNvPr id="31748" name="Picture 2"/>
          <p:cNvPicPr>
            <a:picLocks noChangeAspect="1" noChangeArrowheads="1"/>
          </p:cNvPicPr>
          <p:nvPr/>
        </p:nvPicPr>
        <p:blipFill>
          <a:blip r:embed="rId2" cstate="print"/>
          <a:srcRect/>
          <a:stretch>
            <a:fillRect/>
          </a:stretch>
        </p:blipFill>
        <p:spPr bwMode="auto">
          <a:xfrm>
            <a:off x="2514600" y="3581400"/>
            <a:ext cx="4572000"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cstate="print"/>
          <a:srcRect/>
          <a:stretch>
            <a:fillRect/>
          </a:stretch>
        </p:blipFill>
        <p:spPr bwMode="auto">
          <a:xfrm>
            <a:off x="4953000" y="2413000"/>
            <a:ext cx="4191000" cy="4445000"/>
          </a:xfrm>
          <a:prstGeom prst="rect">
            <a:avLst/>
          </a:prstGeom>
          <a:noFill/>
          <a:ln w="9525">
            <a:noFill/>
            <a:miter lim="800000"/>
            <a:headEnd/>
            <a:tailEnd/>
          </a:ln>
        </p:spPr>
      </p:pic>
      <p:sp>
        <p:nvSpPr>
          <p:cNvPr id="2" name="Title 1"/>
          <p:cNvSpPr>
            <a:spLocks noGrp="1"/>
          </p:cNvSpPr>
          <p:nvPr>
            <p:ph type="title"/>
          </p:nvPr>
        </p:nvSpPr>
        <p:spPr>
          <a:xfrm>
            <a:off x="0" y="533400"/>
            <a:ext cx="8686800" cy="1295400"/>
          </a:xfrm>
        </p:spPr>
        <p:txBody>
          <a:bodyPr>
            <a:normAutofit fontScale="90000"/>
          </a:bodyPr>
          <a:lstStyle/>
          <a:p>
            <a:pPr eaLnBrk="1" fontAlgn="auto" hangingPunct="1">
              <a:spcAft>
                <a:spcPts val="0"/>
              </a:spcAft>
              <a:defRPr/>
            </a:pPr>
            <a:r>
              <a:rPr lang="en-US" i="1" dirty="0" smtClean="0"/>
              <a:t>What are the products and reactants of cellular respiration?(give equation)</a:t>
            </a:r>
            <a:r>
              <a:rPr lang="en-US" dirty="0" smtClean="0"/>
              <a:t/>
            </a:r>
            <a:br>
              <a:rPr lang="en-US" dirty="0" smtClean="0"/>
            </a:br>
            <a:endParaRPr lang="en-US" dirty="0"/>
          </a:p>
        </p:txBody>
      </p:sp>
      <p:sp>
        <p:nvSpPr>
          <p:cNvPr id="32772" name="Content Placeholder 2"/>
          <p:cNvSpPr>
            <a:spLocks noGrp="1"/>
          </p:cNvSpPr>
          <p:nvPr>
            <p:ph idx="1"/>
          </p:nvPr>
        </p:nvSpPr>
        <p:spPr>
          <a:xfrm>
            <a:off x="0" y="1447800"/>
            <a:ext cx="8915400" cy="4324350"/>
          </a:xfrm>
        </p:spPr>
        <p:txBody>
          <a:bodyPr/>
          <a:lstStyle/>
          <a:p>
            <a:pPr eaLnBrk="1" hangingPunct="1"/>
            <a:r>
              <a:rPr lang="en-US" smtClean="0">
                <a:sym typeface="Wingdings" pitchFamily="2" charset="2"/>
              </a:rPr>
              <a:t>C</a:t>
            </a:r>
            <a:r>
              <a:rPr lang="en-US" baseline="-25000" smtClean="0">
                <a:sym typeface="Wingdings" pitchFamily="2" charset="2"/>
              </a:rPr>
              <a:t>6</a:t>
            </a:r>
            <a:r>
              <a:rPr lang="en-US" smtClean="0">
                <a:sym typeface="Wingdings" pitchFamily="2" charset="2"/>
              </a:rPr>
              <a:t>H</a:t>
            </a:r>
            <a:r>
              <a:rPr lang="en-US" baseline="-25000" smtClean="0">
                <a:sym typeface="Wingdings" pitchFamily="2" charset="2"/>
              </a:rPr>
              <a:t>12</a:t>
            </a:r>
            <a:r>
              <a:rPr lang="en-US" smtClean="0">
                <a:sym typeface="Wingdings" pitchFamily="2" charset="2"/>
              </a:rPr>
              <a:t>O</a:t>
            </a:r>
            <a:r>
              <a:rPr lang="en-US" baseline="-25000" smtClean="0">
                <a:sym typeface="Wingdings" pitchFamily="2" charset="2"/>
              </a:rPr>
              <a:t>6</a:t>
            </a:r>
            <a:r>
              <a:rPr lang="en-US" smtClean="0">
                <a:sym typeface="Wingdings" pitchFamily="2" charset="2"/>
              </a:rPr>
              <a:t> +O</a:t>
            </a:r>
            <a:r>
              <a:rPr lang="en-US" baseline="-25000" smtClean="0">
                <a:sym typeface="Wingdings" pitchFamily="2" charset="2"/>
              </a:rPr>
              <a:t>2</a:t>
            </a:r>
            <a:r>
              <a:rPr lang="en-US" smtClean="0">
                <a:sym typeface="Wingdings" pitchFamily="2" charset="2"/>
              </a:rPr>
              <a:t> </a:t>
            </a:r>
            <a:r>
              <a:rPr lang="en-US" smtClean="0"/>
              <a:t> CO</a:t>
            </a:r>
            <a:r>
              <a:rPr lang="en-US" baseline="-25000" smtClean="0"/>
              <a:t>2</a:t>
            </a:r>
            <a:r>
              <a:rPr lang="en-US" smtClean="0"/>
              <a:t> + H</a:t>
            </a:r>
            <a:r>
              <a:rPr lang="en-US" baseline="-25000" smtClean="0"/>
              <a:t>2</a:t>
            </a:r>
            <a:r>
              <a:rPr lang="en-US" smtClean="0"/>
              <a:t>O (ATP is released)</a:t>
            </a:r>
            <a:endParaRPr lang="en-US" baseline="-25000" smtClean="0">
              <a:sym typeface="Wingdings" pitchFamily="2" charset="2"/>
            </a:endParaRPr>
          </a:p>
          <a:p>
            <a:pPr eaLnBrk="1" hangingPunct="1"/>
            <a:r>
              <a:rPr lang="en-US" baseline="-25000" smtClean="0">
                <a:sym typeface="Wingdings" pitchFamily="2" charset="2"/>
              </a:rPr>
              <a:t> </a:t>
            </a:r>
            <a:r>
              <a:rPr lang="en-US" smtClean="0">
                <a:sym typeface="Wingdings" pitchFamily="2" charset="2"/>
              </a:rPr>
              <a:t>Glucose + Oxygen  Carbon Dioxide + Water</a:t>
            </a:r>
            <a:r>
              <a:rPr lang="en-US" smtClean="0"/>
              <a:t> (ATP is released)</a:t>
            </a:r>
          </a:p>
          <a:p>
            <a:pPr lvl="1" eaLnBrk="1" hangingPunct="1"/>
            <a:r>
              <a:rPr lang="en-US" smtClean="0"/>
              <a:t>  Occurs in mitochondria</a:t>
            </a:r>
            <a:endParaRPr lang="en-US" baseline="-25000" smtClean="0"/>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686800" cy="1371600"/>
          </a:xfrm>
        </p:spPr>
        <p:txBody>
          <a:bodyPr>
            <a:normAutofit fontScale="90000"/>
          </a:bodyPr>
          <a:lstStyle/>
          <a:p>
            <a:pPr eaLnBrk="1" fontAlgn="auto" hangingPunct="1">
              <a:spcAft>
                <a:spcPts val="0"/>
              </a:spcAft>
              <a:defRPr/>
            </a:pPr>
            <a:r>
              <a:rPr lang="en-US" dirty="0" smtClean="0"/>
              <a:t/>
            </a:r>
            <a:br>
              <a:rPr lang="en-US" dirty="0" smtClean="0"/>
            </a:br>
            <a:r>
              <a:rPr lang="en-US" i="1" dirty="0" smtClean="0"/>
              <a:t>What is the difference between aerobic and anaerobic respiration?</a:t>
            </a:r>
            <a:r>
              <a:rPr lang="en-US" dirty="0" smtClean="0"/>
              <a:t/>
            </a:r>
            <a:br>
              <a:rPr lang="en-US" dirty="0" smtClean="0"/>
            </a:br>
            <a:endParaRPr lang="en-US" dirty="0"/>
          </a:p>
        </p:txBody>
      </p:sp>
      <p:sp>
        <p:nvSpPr>
          <p:cNvPr id="33795" name="Content Placeholder 2"/>
          <p:cNvSpPr>
            <a:spLocks noGrp="1"/>
          </p:cNvSpPr>
          <p:nvPr>
            <p:ph idx="1"/>
          </p:nvPr>
        </p:nvSpPr>
        <p:spPr/>
        <p:txBody>
          <a:bodyPr/>
          <a:lstStyle/>
          <a:p>
            <a:pPr eaLnBrk="1" hangingPunct="1"/>
            <a:r>
              <a:rPr lang="en-US" dirty="0" smtClean="0"/>
              <a:t>Aerobic Respiration</a:t>
            </a:r>
          </a:p>
          <a:p>
            <a:pPr lvl="1" eaLnBrk="1" hangingPunct="1"/>
            <a:r>
              <a:rPr lang="en-US" dirty="0" smtClean="0"/>
              <a:t>Making ATP in the presence of oxygen </a:t>
            </a:r>
          </a:p>
          <a:p>
            <a:pPr lvl="1" eaLnBrk="1" hangingPunct="1"/>
            <a:r>
              <a:rPr lang="en-US" dirty="0" smtClean="0"/>
              <a:t>Makes more ATP </a:t>
            </a:r>
          </a:p>
          <a:p>
            <a:pPr lvl="1" eaLnBrk="1" hangingPunct="1">
              <a:buFont typeface="Georgia" pitchFamily="18" charset="0"/>
              <a:buNone/>
            </a:pPr>
            <a:endParaRPr lang="en-US" dirty="0" smtClean="0"/>
          </a:p>
          <a:p>
            <a:pPr eaLnBrk="1" hangingPunct="1"/>
            <a:r>
              <a:rPr lang="en-US" dirty="0" smtClean="0"/>
              <a:t>Anaerobic Respiration </a:t>
            </a:r>
          </a:p>
          <a:p>
            <a:pPr lvl="1" eaLnBrk="1" hangingPunct="1"/>
            <a:r>
              <a:rPr lang="en-US" dirty="0" smtClean="0"/>
              <a:t>Making ATP without the presence of oxygen </a:t>
            </a:r>
          </a:p>
          <a:p>
            <a:pPr lvl="1" eaLnBrk="1" hangingPunct="1"/>
            <a:r>
              <a:rPr lang="en-US" dirty="0" smtClean="0"/>
              <a:t>Create Lactic Acid (OUCH!)</a:t>
            </a:r>
          </a:p>
          <a:p>
            <a:pPr lvl="1" eaLnBrk="1" hangingPunct="1"/>
            <a:r>
              <a:rPr lang="en-US" dirty="0" smtClean="0"/>
              <a:t>Makes less ATP</a:t>
            </a:r>
          </a:p>
          <a:p>
            <a:pPr lvl="1" eaLnBrk="1" hangingPunct="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066800"/>
          </a:xfrm>
        </p:spPr>
        <p:txBody>
          <a:bodyPr>
            <a:normAutofit fontScale="90000"/>
          </a:bodyPr>
          <a:lstStyle/>
          <a:p>
            <a:pPr eaLnBrk="1" fontAlgn="auto" hangingPunct="1">
              <a:spcAft>
                <a:spcPts val="0"/>
              </a:spcAft>
              <a:defRPr/>
            </a:pPr>
            <a:r>
              <a:rPr lang="en-US" i="1" dirty="0" smtClean="0"/>
              <a:t>What are the properties of water and how do they influence life on Earth?</a:t>
            </a:r>
            <a:r>
              <a:rPr lang="en-US" dirty="0" smtClean="0"/>
              <a:t/>
            </a:r>
            <a:br>
              <a:rPr lang="en-US" dirty="0" smtClean="0"/>
            </a:br>
            <a:endParaRPr lang="en-US" dirty="0"/>
          </a:p>
        </p:txBody>
      </p:sp>
      <p:sp>
        <p:nvSpPr>
          <p:cNvPr id="7171" name="Content Placeholder 2"/>
          <p:cNvSpPr>
            <a:spLocks noGrp="1"/>
          </p:cNvSpPr>
          <p:nvPr>
            <p:ph idx="1"/>
          </p:nvPr>
        </p:nvSpPr>
        <p:spPr/>
        <p:txBody>
          <a:bodyPr/>
          <a:lstStyle/>
          <a:p>
            <a:pPr eaLnBrk="1" hangingPunct="1"/>
            <a:r>
              <a:rPr lang="en-US" smtClean="0"/>
              <a:t>Water is a versatile solvent. </a:t>
            </a:r>
          </a:p>
          <a:p>
            <a:pPr eaLnBrk="1" hangingPunct="1"/>
            <a:r>
              <a:rPr lang="en-US" smtClean="0"/>
              <a:t>Less dense as a solid. </a:t>
            </a:r>
          </a:p>
          <a:p>
            <a:pPr eaLnBrk="1" hangingPunct="1"/>
            <a:r>
              <a:rPr lang="en-US" smtClean="0"/>
              <a:t>High specific heat</a:t>
            </a:r>
          </a:p>
          <a:p>
            <a:pPr lvl="1" eaLnBrk="1" hangingPunct="1"/>
            <a:r>
              <a:rPr lang="en-US" smtClean="0"/>
              <a:t>Does not change temperature very fast.  </a:t>
            </a:r>
          </a:p>
          <a:p>
            <a:pPr eaLnBrk="1" hangingPunct="1"/>
            <a:r>
              <a:rPr lang="en-US" smtClean="0"/>
              <a:t>Hydrogen Bonding makes  cohesion, adhesion, and surface tension</a:t>
            </a:r>
          </a:p>
          <a:p>
            <a:pPr lvl="1" eaLnBrk="1" hangingPunct="1"/>
            <a:r>
              <a:rPr lang="en-US" smtClean="0"/>
              <a:t>Allow water to move from roots to leaves in plants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5400" cy="1447800"/>
          </a:xfrm>
        </p:spPr>
        <p:txBody>
          <a:bodyPr>
            <a:normAutofit fontScale="90000"/>
          </a:bodyPr>
          <a:lstStyle/>
          <a:p>
            <a:pPr eaLnBrk="1" fontAlgn="auto" hangingPunct="1">
              <a:spcAft>
                <a:spcPts val="0"/>
              </a:spcAft>
              <a:defRPr/>
            </a:pPr>
            <a:r>
              <a:rPr lang="en-US" i="1" dirty="0" smtClean="0"/>
              <a:t>What is the role of ATP in energy transfer?</a:t>
            </a:r>
            <a:r>
              <a:rPr lang="en-US" dirty="0" smtClean="0"/>
              <a:t/>
            </a:r>
            <a:br>
              <a:rPr lang="en-US" dirty="0" smtClean="0"/>
            </a:br>
            <a:endParaRPr lang="en-US" dirty="0"/>
          </a:p>
        </p:txBody>
      </p:sp>
      <p:sp>
        <p:nvSpPr>
          <p:cNvPr id="34819" name="Content Placeholder 2"/>
          <p:cNvSpPr>
            <a:spLocks noGrp="1"/>
          </p:cNvSpPr>
          <p:nvPr>
            <p:ph idx="1"/>
          </p:nvPr>
        </p:nvSpPr>
        <p:spPr>
          <a:xfrm>
            <a:off x="0" y="1828800"/>
            <a:ext cx="4114800" cy="4745038"/>
          </a:xfrm>
        </p:spPr>
        <p:txBody>
          <a:bodyPr/>
          <a:lstStyle/>
          <a:p>
            <a:pPr eaLnBrk="1" hangingPunct="1"/>
            <a:r>
              <a:rPr lang="en-US" b="1" smtClean="0"/>
              <a:t>ATP – </a:t>
            </a:r>
            <a:r>
              <a:rPr lang="en-US" smtClean="0"/>
              <a:t>has 3 phosphates, it loses a phosphate and releases energy for cells.</a:t>
            </a:r>
          </a:p>
          <a:p>
            <a:pPr eaLnBrk="1" hangingPunct="1"/>
            <a:endParaRPr lang="en-US" smtClean="0"/>
          </a:p>
          <a:p>
            <a:pPr eaLnBrk="1" hangingPunct="1"/>
            <a:r>
              <a:rPr lang="en-US" b="1" smtClean="0"/>
              <a:t>ADP-</a:t>
            </a:r>
            <a:r>
              <a:rPr lang="en-US" smtClean="0"/>
              <a:t> has 2 phosphates, gains a phosphate from food and recharges energy.</a:t>
            </a:r>
          </a:p>
        </p:txBody>
      </p:sp>
      <p:pic>
        <p:nvPicPr>
          <p:cNvPr id="34820" name="Picture 2"/>
          <p:cNvPicPr>
            <a:picLocks noChangeAspect="1" noChangeArrowheads="1"/>
          </p:cNvPicPr>
          <p:nvPr/>
        </p:nvPicPr>
        <p:blipFill>
          <a:blip r:embed="rId2" cstate="print"/>
          <a:srcRect/>
          <a:stretch>
            <a:fillRect/>
          </a:stretch>
        </p:blipFill>
        <p:spPr bwMode="auto">
          <a:xfrm>
            <a:off x="4267200" y="1838325"/>
            <a:ext cx="50863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Photosynthesis and Cellular Respiration</a:t>
            </a:r>
            <a:endParaRPr lang="en-US" dirty="0"/>
          </a:p>
        </p:txBody>
      </p:sp>
      <p:sp>
        <p:nvSpPr>
          <p:cNvPr id="35843" name="Content Placeholder 2"/>
          <p:cNvSpPr>
            <a:spLocks noGrp="1"/>
          </p:cNvSpPr>
          <p:nvPr>
            <p:ph idx="1"/>
          </p:nvPr>
        </p:nvSpPr>
        <p:spPr/>
        <p:txBody>
          <a:bodyPr/>
          <a:lstStyle/>
          <a:p>
            <a:pPr eaLnBrk="1" hangingPunct="1"/>
            <a:r>
              <a:rPr lang="en-US" b="1" smtClean="0"/>
              <a:t>Key Vocabulary:</a:t>
            </a:r>
            <a:r>
              <a:rPr lang="en-US" smtClean="0"/>
              <a:t> ATP, aerobic, anaerobic, cellular respiration, centriole, chloroplasts, photosynthesis, products, reactants</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143000"/>
            <a:ext cx="9525000" cy="1066800"/>
          </a:xfrm>
        </p:spPr>
        <p:txBody>
          <a:bodyPr/>
          <a:lstStyle/>
          <a:p>
            <a:pPr eaLnBrk="1" hangingPunct="1"/>
            <a:r>
              <a:rPr lang="en-US" sz="2800" b="1" u="sng" smtClean="0"/>
              <a:t>Biology Review L.16.17 – Mitosis/ Meiosis</a:t>
            </a:r>
            <a:r>
              <a:rPr lang="en-US" sz="2800" smtClean="0"/>
              <a:t/>
            </a:r>
            <a:br>
              <a:rPr lang="en-US" sz="2800" smtClean="0"/>
            </a:br>
            <a:r>
              <a:rPr lang="en-US" sz="2800" b="1" i="1" smtClean="0"/>
              <a:t>Compare and contrast mitosis and meiosis and relate to the processes of sexual and asexual reproduction and their consequences for genetic variation.</a:t>
            </a:r>
            <a:r>
              <a:rPr lang="en-US" sz="2800" smtClean="0"/>
              <a:t/>
            </a:r>
            <a:br>
              <a:rPr lang="en-US" sz="2800" smtClean="0"/>
            </a:br>
            <a:endParaRPr lang="en-US" sz="2800" smtClean="0"/>
          </a:p>
        </p:txBody>
      </p:sp>
      <p:sp>
        <p:nvSpPr>
          <p:cNvPr id="3" name="Content Placeholder 2"/>
          <p:cNvSpPr>
            <a:spLocks noGrp="1"/>
          </p:cNvSpPr>
          <p:nvPr>
            <p:ph idx="1"/>
          </p:nvPr>
        </p:nvSpPr>
        <p:spPr>
          <a:xfrm>
            <a:off x="0" y="2438400"/>
            <a:ext cx="9144000" cy="4419600"/>
          </a:xfrm>
        </p:spPr>
        <p:txBody>
          <a:bodyPr>
            <a:normAutofit fontScale="85000" lnSpcReduction="20000"/>
          </a:bodyPr>
          <a:lstStyle/>
          <a:p>
            <a:pPr marL="365760" indent="-256032" eaLnBrk="1" fontAlgn="auto" hangingPunct="1">
              <a:spcAft>
                <a:spcPts val="0"/>
              </a:spcAft>
              <a:buClr>
                <a:schemeClr val="accent3"/>
              </a:buClr>
              <a:buFont typeface="Georgia"/>
              <a:buChar char="•"/>
              <a:defRPr/>
            </a:pPr>
            <a:r>
              <a:rPr lang="en-US" dirty="0" smtClean="0"/>
              <a:t>Differentiate the processes of mitosis and meiosis.</a:t>
            </a:r>
          </a:p>
          <a:p>
            <a:pPr marL="365760" indent="-256032" eaLnBrk="1" fontAlgn="auto" hangingPunct="1">
              <a:spcAft>
                <a:spcPts val="0"/>
              </a:spcAft>
              <a:buClr>
                <a:schemeClr val="accent3"/>
              </a:buClr>
              <a:buFont typeface="Georgia"/>
              <a:buChar char="•"/>
              <a:defRPr/>
            </a:pPr>
            <a:r>
              <a:rPr lang="en-US" dirty="0" smtClean="0"/>
              <a:t>Describe the role of mitosis in asexual reproduction, and/or the role of meiosis in sexual reproduction, including how these processes may contribute to or limit genetic variation.</a:t>
            </a:r>
          </a:p>
          <a:p>
            <a:pPr marL="365760" indent="-256032" eaLnBrk="1" fontAlgn="auto" hangingPunct="1">
              <a:spcAft>
                <a:spcPts val="0"/>
              </a:spcAft>
              <a:buClr>
                <a:schemeClr val="accent3"/>
              </a:buClr>
              <a:buFont typeface="Georgia"/>
              <a:buChar char="•"/>
              <a:defRPr/>
            </a:pPr>
            <a:r>
              <a:rPr lang="en-US" dirty="0" smtClean="0"/>
              <a:t>Describe specific events occurring in each of the stages of the cell cycle and/or phases of mitosis.</a:t>
            </a:r>
          </a:p>
          <a:p>
            <a:pPr marL="365760" indent="-256032" eaLnBrk="1" fontAlgn="auto" hangingPunct="1">
              <a:spcAft>
                <a:spcPts val="0"/>
              </a:spcAft>
              <a:buClr>
                <a:schemeClr val="accent3"/>
              </a:buClr>
              <a:buFont typeface="Georgia"/>
              <a:buChar char="•"/>
              <a:defRPr/>
            </a:pPr>
            <a:r>
              <a:rPr lang="en-US" dirty="0" smtClean="0"/>
              <a:t>Explain how mitosis forms new cells and its role in maintaining chromosome number during asexual reproduction.</a:t>
            </a:r>
          </a:p>
          <a:p>
            <a:pPr marL="365760" indent="-256032" eaLnBrk="1" fontAlgn="auto" hangingPunct="1">
              <a:spcAft>
                <a:spcPts val="0"/>
              </a:spcAft>
              <a:buClr>
                <a:schemeClr val="accent3"/>
              </a:buClr>
              <a:buFont typeface="Georgia"/>
              <a:buChar char="•"/>
              <a:defRPr/>
            </a:pPr>
            <a:r>
              <a:rPr lang="en-US" dirty="0" smtClean="0"/>
              <a:t>Explain how cancer (uncontrolled cell growth) may result from mutations that affect the proteins that regulate the cell cycle.</a:t>
            </a:r>
          </a:p>
          <a:p>
            <a:pPr marL="365760" indent="-256032" eaLnBrk="1" fontAlgn="auto" hangingPunct="1">
              <a:spcAft>
                <a:spcPts val="0"/>
              </a:spcAft>
              <a:buClr>
                <a:schemeClr val="accent3"/>
              </a:buClr>
              <a:buFont typeface="Georgia"/>
              <a:buChar char="•"/>
              <a:defRPr/>
            </a:pPr>
            <a:r>
              <a:rPr lang="en-US" dirty="0" smtClean="0"/>
              <a:t>Describe the process of meiosis, including independent assortment and crossing over.</a:t>
            </a:r>
          </a:p>
          <a:p>
            <a:pPr marL="365760" indent="-256032" eaLnBrk="1" fontAlgn="auto" hangingPunct="1">
              <a:spcAft>
                <a:spcPts val="0"/>
              </a:spcAft>
              <a:buClr>
                <a:schemeClr val="accent3"/>
              </a:buClr>
              <a:buFont typeface="Georgia"/>
              <a:buChar char="•"/>
              <a:defRPr/>
            </a:pPr>
            <a:r>
              <a:rPr lang="en-US" dirty="0" smtClean="0"/>
              <a:t>Explain how meiosis results in the formation of haploid gametes or spores.</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915400" cy="1066800"/>
          </a:xfrm>
        </p:spPr>
        <p:txBody>
          <a:bodyPr>
            <a:normAutofit fontScale="90000"/>
          </a:bodyPr>
          <a:lstStyle/>
          <a:p>
            <a:pPr eaLnBrk="1" fontAlgn="auto" hangingPunct="1">
              <a:spcAft>
                <a:spcPts val="0"/>
              </a:spcAft>
              <a:defRPr/>
            </a:pPr>
            <a:r>
              <a:rPr lang="en-US" i="1" dirty="0" smtClean="0"/>
              <a:t>What are the stages of mitosis and how do they produce identical copies of cells?</a:t>
            </a:r>
            <a:r>
              <a:rPr lang="en-US" dirty="0" smtClean="0"/>
              <a:t/>
            </a:r>
            <a:br>
              <a:rPr lang="en-US" dirty="0" smtClean="0"/>
            </a:br>
            <a:r>
              <a:rPr lang="en-US" i="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304800" y="1828800"/>
            <a:ext cx="4724400" cy="4745038"/>
          </a:xfrm>
        </p:spPr>
        <p:txBody>
          <a:bodyPr>
            <a:normAutofit fontScale="77500" lnSpcReduction="20000"/>
          </a:bodyPr>
          <a:lstStyle/>
          <a:p>
            <a:pPr marL="365760" indent="-256032" eaLnBrk="1" fontAlgn="auto" hangingPunct="1">
              <a:spcAft>
                <a:spcPts val="0"/>
              </a:spcAft>
              <a:buClr>
                <a:schemeClr val="accent3"/>
              </a:buClr>
              <a:buFont typeface="Georgia"/>
              <a:buNone/>
              <a:defRPr/>
            </a:pPr>
            <a:r>
              <a:rPr lang="en-US" b="1" i="1" dirty="0" smtClean="0"/>
              <a:t>Mitosis= cell division</a:t>
            </a:r>
          </a:p>
          <a:p>
            <a:pPr marL="365760" indent="-256032" eaLnBrk="1" fontAlgn="auto" hangingPunct="1">
              <a:spcAft>
                <a:spcPts val="0"/>
              </a:spcAft>
              <a:buClr>
                <a:schemeClr val="accent3"/>
              </a:buClr>
              <a:buFont typeface="Georgia"/>
              <a:buNone/>
              <a:defRPr/>
            </a:pPr>
            <a:endParaRPr lang="en-US" b="1" i="1" u="sng" dirty="0" smtClean="0"/>
          </a:p>
          <a:p>
            <a:pPr marL="365760" indent="-256032" eaLnBrk="1" fontAlgn="auto" hangingPunct="1">
              <a:spcAft>
                <a:spcPts val="0"/>
              </a:spcAft>
              <a:buClr>
                <a:schemeClr val="accent3"/>
              </a:buClr>
              <a:buFont typeface="Georgia"/>
              <a:buNone/>
              <a:defRPr/>
            </a:pPr>
            <a:r>
              <a:rPr lang="en-US" b="1" i="1" u="sng" dirty="0" smtClean="0"/>
              <a:t>Before Cell Division</a:t>
            </a:r>
          </a:p>
          <a:p>
            <a:pPr marL="658368" lvl="1" indent="-246888" eaLnBrk="1" fontAlgn="auto" hangingPunct="1">
              <a:spcAft>
                <a:spcPts val="0"/>
              </a:spcAft>
              <a:buFont typeface="Georgia"/>
              <a:buChar char="▫"/>
              <a:defRPr/>
            </a:pPr>
            <a:r>
              <a:rPr lang="en-US" b="1" i="1" dirty="0" err="1" smtClean="0"/>
              <a:t>Interphase</a:t>
            </a:r>
            <a:r>
              <a:rPr lang="en-US" b="1" i="1" dirty="0" smtClean="0"/>
              <a:t>- </a:t>
            </a:r>
            <a:r>
              <a:rPr lang="en-US" i="1" dirty="0" smtClean="0"/>
              <a:t>Chromosomes duplicate, cell prepares for mitosis</a:t>
            </a:r>
          </a:p>
          <a:p>
            <a:pPr marL="365760" indent="-256032" eaLnBrk="1" fontAlgn="auto" hangingPunct="1">
              <a:spcAft>
                <a:spcPts val="0"/>
              </a:spcAft>
              <a:buClr>
                <a:schemeClr val="accent3"/>
              </a:buClr>
              <a:buFont typeface="Georgia"/>
              <a:buNone/>
              <a:defRPr/>
            </a:pPr>
            <a:r>
              <a:rPr lang="en-US" b="1" i="1" u="sng" dirty="0" smtClean="0"/>
              <a:t>Mitosis Stages</a:t>
            </a:r>
          </a:p>
          <a:p>
            <a:pPr marL="658368" lvl="1" indent="-246888" eaLnBrk="1" fontAlgn="auto" hangingPunct="1">
              <a:spcAft>
                <a:spcPts val="0"/>
              </a:spcAft>
              <a:buFont typeface="Georgia"/>
              <a:buChar char="▫"/>
              <a:defRPr/>
            </a:pPr>
            <a:r>
              <a:rPr lang="en-US" b="1" dirty="0" smtClean="0"/>
              <a:t>Prophase- </a:t>
            </a:r>
            <a:r>
              <a:rPr lang="en-US" dirty="0" smtClean="0"/>
              <a:t> Chromosomes condense</a:t>
            </a:r>
          </a:p>
          <a:p>
            <a:pPr marL="658368" lvl="1" indent="-246888" eaLnBrk="1" fontAlgn="auto" hangingPunct="1">
              <a:spcAft>
                <a:spcPts val="0"/>
              </a:spcAft>
              <a:buFont typeface="Georgia"/>
              <a:buChar char="▫"/>
              <a:defRPr/>
            </a:pPr>
            <a:r>
              <a:rPr lang="en-US" b="1" dirty="0" smtClean="0"/>
              <a:t>Metaphase- </a:t>
            </a:r>
            <a:r>
              <a:rPr lang="en-US" dirty="0" smtClean="0"/>
              <a:t>Chromosomes meet in the middle</a:t>
            </a:r>
          </a:p>
          <a:p>
            <a:pPr marL="658368" lvl="1" indent="-246888" eaLnBrk="1" fontAlgn="auto" hangingPunct="1">
              <a:spcAft>
                <a:spcPts val="0"/>
              </a:spcAft>
              <a:buFont typeface="Georgia"/>
              <a:buChar char="▫"/>
              <a:defRPr/>
            </a:pPr>
            <a:r>
              <a:rPr lang="en-US" b="1" dirty="0" smtClean="0"/>
              <a:t>Anaphase-</a:t>
            </a:r>
            <a:r>
              <a:rPr lang="en-US" dirty="0" smtClean="0"/>
              <a:t> Chromosome pull away</a:t>
            </a:r>
          </a:p>
          <a:p>
            <a:pPr marL="658368" lvl="1" indent="-246888" eaLnBrk="1" fontAlgn="auto" hangingPunct="1">
              <a:spcAft>
                <a:spcPts val="0"/>
              </a:spcAft>
              <a:buFont typeface="Georgia"/>
              <a:buChar char="▫"/>
              <a:defRPr/>
            </a:pPr>
            <a:r>
              <a:rPr lang="en-US" b="1" dirty="0" err="1" smtClean="0"/>
              <a:t>Telophase</a:t>
            </a:r>
            <a:r>
              <a:rPr lang="en-US" b="1" dirty="0" smtClean="0"/>
              <a:t>-</a:t>
            </a:r>
            <a:r>
              <a:rPr lang="en-US" dirty="0" smtClean="0"/>
              <a:t> cell separating	</a:t>
            </a:r>
          </a:p>
          <a:p>
            <a:pPr marL="658368" lvl="1" indent="-246888" eaLnBrk="1" fontAlgn="auto" hangingPunct="1">
              <a:spcAft>
                <a:spcPts val="0"/>
              </a:spcAft>
              <a:buFont typeface="Georgia"/>
              <a:buChar char="▫"/>
              <a:defRPr/>
            </a:pPr>
            <a:r>
              <a:rPr lang="en-US" b="1" dirty="0" err="1" smtClean="0"/>
              <a:t>Cytokinesis</a:t>
            </a:r>
            <a:r>
              <a:rPr lang="en-US" b="1" dirty="0" smtClean="0"/>
              <a:t>- </a:t>
            </a:r>
            <a:r>
              <a:rPr lang="en-US" dirty="0" smtClean="0"/>
              <a:t>Separation of cells is complete</a:t>
            </a:r>
            <a:endParaRPr lang="en-US" dirty="0"/>
          </a:p>
        </p:txBody>
      </p:sp>
      <p:pic>
        <p:nvPicPr>
          <p:cNvPr id="37892" name="Picture 4"/>
          <p:cNvPicPr>
            <a:picLocks noChangeAspect="1" noChangeArrowheads="1"/>
          </p:cNvPicPr>
          <p:nvPr/>
        </p:nvPicPr>
        <p:blipFill>
          <a:blip r:embed="rId2" cstate="print"/>
          <a:srcRect/>
          <a:stretch>
            <a:fillRect/>
          </a:stretch>
        </p:blipFill>
        <p:spPr bwMode="auto">
          <a:xfrm>
            <a:off x="5257800" y="1600200"/>
            <a:ext cx="264477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8991600" cy="1066800"/>
          </a:xfrm>
        </p:spPr>
        <p:txBody>
          <a:bodyPr>
            <a:normAutofit fontScale="90000"/>
          </a:bodyPr>
          <a:lstStyle/>
          <a:p>
            <a:pPr eaLnBrk="1" fontAlgn="auto" hangingPunct="1">
              <a:spcAft>
                <a:spcPts val="0"/>
              </a:spcAft>
              <a:defRPr/>
            </a:pPr>
            <a:r>
              <a:rPr lang="en-US" i="1" dirty="0" smtClean="0"/>
              <a:t>How does mitosis maintain the chromosome number in the parent cells?</a:t>
            </a:r>
            <a:r>
              <a:rPr lang="en-US" dirty="0" smtClean="0"/>
              <a:t/>
            </a:r>
            <a:br>
              <a:rPr lang="en-US" dirty="0" smtClean="0"/>
            </a:br>
            <a:r>
              <a:rPr lang="en-US" i="1" dirty="0" smtClean="0"/>
              <a:t> </a:t>
            </a:r>
            <a:r>
              <a:rPr lang="en-US" dirty="0" smtClean="0"/>
              <a:t/>
            </a:r>
            <a:br>
              <a:rPr lang="en-US" dirty="0" smtClean="0"/>
            </a:br>
            <a:endParaRPr lang="en-US" dirty="0"/>
          </a:p>
        </p:txBody>
      </p:sp>
      <p:sp>
        <p:nvSpPr>
          <p:cNvPr id="38915" name="Content Placeholder 2"/>
          <p:cNvSpPr>
            <a:spLocks noGrp="1"/>
          </p:cNvSpPr>
          <p:nvPr>
            <p:ph idx="1"/>
          </p:nvPr>
        </p:nvSpPr>
        <p:spPr/>
        <p:txBody>
          <a:bodyPr/>
          <a:lstStyle/>
          <a:p>
            <a:pPr eaLnBrk="1" hangingPunct="1"/>
            <a:r>
              <a:rPr lang="en-US" smtClean="0"/>
              <a:t>The chromosomes duplicate (make a copy of)themselves before cell division or mitosis. </a:t>
            </a:r>
          </a:p>
          <a:p>
            <a:pPr lvl="1" eaLnBrk="1" hangingPunct="1"/>
            <a:r>
              <a:rPr lang="en-US" smtClean="0"/>
              <a:t>Occurs in interphase, when the cell is preparing to divide. </a:t>
            </a:r>
          </a:p>
        </p:txBody>
      </p:sp>
      <p:pic>
        <p:nvPicPr>
          <p:cNvPr id="38916" name="Picture 1"/>
          <p:cNvPicPr>
            <a:picLocks noChangeAspect="1" noChangeArrowheads="1"/>
          </p:cNvPicPr>
          <p:nvPr/>
        </p:nvPicPr>
        <p:blipFill>
          <a:blip r:embed="rId2" cstate="print"/>
          <a:srcRect/>
          <a:stretch>
            <a:fillRect/>
          </a:stretch>
        </p:blipFill>
        <p:spPr bwMode="auto">
          <a:xfrm>
            <a:off x="2438400" y="4267200"/>
            <a:ext cx="4775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686800" cy="1066800"/>
          </a:xfrm>
        </p:spPr>
        <p:txBody>
          <a:bodyPr>
            <a:normAutofit fontScale="90000"/>
          </a:bodyPr>
          <a:lstStyle/>
          <a:p>
            <a:pPr eaLnBrk="1" fontAlgn="auto" hangingPunct="1">
              <a:spcAft>
                <a:spcPts val="0"/>
              </a:spcAft>
              <a:defRPr/>
            </a:pPr>
            <a:r>
              <a:rPr lang="en-US" i="1" dirty="0" smtClean="0"/>
              <a:t>How does mitosis allow for asexual reproduction? </a:t>
            </a:r>
            <a:r>
              <a:rPr lang="en-US" dirty="0" smtClean="0"/>
              <a:t/>
            </a:r>
            <a:br>
              <a:rPr lang="en-US" dirty="0" smtClean="0"/>
            </a:br>
            <a:endParaRPr lang="en-US" dirty="0"/>
          </a:p>
        </p:txBody>
      </p:sp>
      <p:sp>
        <p:nvSpPr>
          <p:cNvPr id="39939" name="Content Placeholder 2"/>
          <p:cNvSpPr>
            <a:spLocks noGrp="1"/>
          </p:cNvSpPr>
          <p:nvPr>
            <p:ph idx="1"/>
          </p:nvPr>
        </p:nvSpPr>
        <p:spPr>
          <a:xfrm>
            <a:off x="609600" y="1524000"/>
            <a:ext cx="8305800" cy="4897438"/>
          </a:xfrm>
        </p:spPr>
        <p:txBody>
          <a:bodyPr/>
          <a:lstStyle/>
          <a:p>
            <a:pPr eaLnBrk="1" hangingPunct="1"/>
            <a:r>
              <a:rPr lang="en-US" dirty="0" smtClean="0"/>
              <a:t>Mitosis is making an exact copy of the cell. In mitosis there no exchange or recombination of DNA.  </a:t>
            </a:r>
          </a:p>
          <a:p>
            <a:pPr lvl="1" eaLnBrk="1" hangingPunct="1"/>
            <a:r>
              <a:rPr lang="en-US" b="1" dirty="0" smtClean="0"/>
              <a:t>Examples of Asexual Reproduction: </a:t>
            </a:r>
            <a:r>
              <a:rPr lang="en-US" dirty="0" smtClean="0"/>
              <a:t>Cutting off a piece of plant and replanting it, budding, and binary fission in bacteria.</a:t>
            </a:r>
          </a:p>
        </p:txBody>
      </p:sp>
      <p:pic>
        <p:nvPicPr>
          <p:cNvPr id="39940" name="Picture 1"/>
          <p:cNvPicPr>
            <a:picLocks noChangeAspect="1" noChangeArrowheads="1"/>
          </p:cNvPicPr>
          <p:nvPr/>
        </p:nvPicPr>
        <p:blipFill>
          <a:blip r:embed="rId2" cstate="print"/>
          <a:srcRect/>
          <a:stretch>
            <a:fillRect/>
          </a:stretch>
        </p:blipFill>
        <p:spPr bwMode="auto">
          <a:xfrm>
            <a:off x="5257800" y="3962400"/>
            <a:ext cx="2305050" cy="2698750"/>
          </a:xfrm>
          <a:prstGeom prst="rect">
            <a:avLst/>
          </a:prstGeom>
          <a:noFill/>
          <a:ln w="9525">
            <a:noFill/>
            <a:miter lim="800000"/>
            <a:headEnd/>
            <a:tailEnd/>
          </a:ln>
        </p:spPr>
      </p:pic>
      <p:pic>
        <p:nvPicPr>
          <p:cNvPr id="39941" name="Picture 2"/>
          <p:cNvPicPr>
            <a:picLocks noChangeAspect="1" noChangeArrowheads="1"/>
          </p:cNvPicPr>
          <p:nvPr/>
        </p:nvPicPr>
        <p:blipFill>
          <a:blip r:embed="rId3" cstate="print"/>
          <a:srcRect/>
          <a:stretch>
            <a:fillRect/>
          </a:stretch>
        </p:blipFill>
        <p:spPr bwMode="auto">
          <a:xfrm>
            <a:off x="1981200" y="4117975"/>
            <a:ext cx="2133600" cy="274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1066800"/>
          </a:xfrm>
        </p:spPr>
        <p:txBody>
          <a:bodyPr>
            <a:normAutofit fontScale="90000"/>
          </a:bodyPr>
          <a:lstStyle/>
          <a:p>
            <a:pPr eaLnBrk="1" fontAlgn="auto" hangingPunct="1">
              <a:spcAft>
                <a:spcPts val="0"/>
              </a:spcAft>
              <a:defRPr/>
            </a:pPr>
            <a:r>
              <a:rPr lang="en-US" i="1" dirty="0" smtClean="0"/>
              <a:t>What are the steps in meiosis that result in the formation of haploid gametes?</a:t>
            </a:r>
            <a:r>
              <a:rPr lang="en-US" dirty="0" smtClean="0"/>
              <a:t/>
            </a:r>
            <a:br>
              <a:rPr lang="en-US" dirty="0" smtClean="0"/>
            </a:br>
            <a:endParaRPr lang="en-US" dirty="0"/>
          </a:p>
        </p:txBody>
      </p:sp>
      <p:sp>
        <p:nvSpPr>
          <p:cNvPr id="3" name="Content Placeholder 2"/>
          <p:cNvSpPr>
            <a:spLocks noGrp="1"/>
          </p:cNvSpPr>
          <p:nvPr>
            <p:ph idx="1"/>
          </p:nvPr>
        </p:nvSpPr>
        <p:spPr>
          <a:xfrm>
            <a:off x="304800" y="1752600"/>
            <a:ext cx="3962400" cy="4821238"/>
          </a:xfrm>
        </p:spPr>
        <p:txBody>
          <a:bodyPr>
            <a:normAutofit lnSpcReduction="10000"/>
          </a:bodyPr>
          <a:lstStyle/>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Haploid= half the number of chromosomes	</a:t>
            </a:r>
          </a:p>
          <a:p>
            <a:pPr marL="658368" lvl="1" indent="-246888" eaLnBrk="1" fontAlgn="auto" hangingPunct="1">
              <a:spcAft>
                <a:spcPts val="0"/>
              </a:spcAft>
              <a:buFont typeface="Georgia"/>
              <a:buChar char="▫"/>
              <a:defRPr/>
            </a:pPr>
            <a:r>
              <a:rPr lang="en-US" dirty="0" smtClean="0"/>
              <a:t>Ex: Human gametes are haploid (23 chromosomes)</a:t>
            </a:r>
          </a:p>
          <a:p>
            <a:pPr marL="365760" indent="-256032" eaLnBrk="1" fontAlgn="auto" hangingPunct="1">
              <a:spcAft>
                <a:spcPts val="0"/>
              </a:spcAft>
              <a:buClr>
                <a:schemeClr val="accent3"/>
              </a:buClr>
              <a:buFont typeface="Georgia"/>
              <a:buChar char="•"/>
              <a:defRPr/>
            </a:pPr>
            <a:r>
              <a:rPr lang="en-US" dirty="0" smtClean="0"/>
              <a:t>The chromosomes in the original cell duplicate and the cell then goes through two cell divisions. </a:t>
            </a:r>
          </a:p>
          <a:p>
            <a:pPr marL="658368" lvl="1" indent="-246888" eaLnBrk="1" fontAlgn="auto" hangingPunct="1">
              <a:spcAft>
                <a:spcPts val="0"/>
              </a:spcAft>
              <a:buFont typeface="Georgia"/>
              <a:buChar char="▫"/>
              <a:defRPr/>
            </a:pPr>
            <a:endParaRPr lang="en-US" dirty="0" smtClean="0"/>
          </a:p>
          <a:p>
            <a:pPr marL="658368" lvl="1" indent="-246888" eaLnBrk="1" fontAlgn="auto" hangingPunct="1">
              <a:spcAft>
                <a:spcPts val="0"/>
              </a:spcAft>
              <a:buFont typeface="Georgia"/>
              <a:buChar char="▫"/>
              <a:defRPr/>
            </a:pPr>
            <a:endParaRPr lang="en-US" dirty="0"/>
          </a:p>
        </p:txBody>
      </p:sp>
      <p:pic>
        <p:nvPicPr>
          <p:cNvPr id="40964" name="Picture 2"/>
          <p:cNvPicPr>
            <a:picLocks noChangeAspect="1" noChangeArrowheads="1"/>
          </p:cNvPicPr>
          <p:nvPr/>
        </p:nvPicPr>
        <p:blipFill>
          <a:blip r:embed="rId2" cstate="print"/>
          <a:srcRect/>
          <a:stretch>
            <a:fillRect/>
          </a:stretch>
        </p:blipFill>
        <p:spPr bwMode="auto">
          <a:xfrm>
            <a:off x="4519613" y="2286000"/>
            <a:ext cx="4624387" cy="374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686800" cy="1066800"/>
          </a:xfrm>
        </p:spPr>
        <p:txBody>
          <a:bodyPr>
            <a:normAutofit fontScale="90000"/>
          </a:bodyPr>
          <a:lstStyle/>
          <a:p>
            <a:pPr eaLnBrk="1" fontAlgn="auto" hangingPunct="1">
              <a:spcAft>
                <a:spcPts val="0"/>
              </a:spcAft>
              <a:defRPr/>
            </a:pPr>
            <a:r>
              <a:rPr lang="en-US" i="1" dirty="0" smtClean="0"/>
              <a:t>Why is meiosis necessary for sexual reproduction and how does it allow for creating genetic diversity?</a:t>
            </a:r>
            <a:r>
              <a:rPr lang="en-US" dirty="0" smtClean="0"/>
              <a:t/>
            </a:r>
            <a:br>
              <a:rPr lang="en-US" dirty="0" smtClean="0"/>
            </a:br>
            <a:endParaRPr lang="en-US" dirty="0"/>
          </a:p>
        </p:txBody>
      </p:sp>
      <p:sp>
        <p:nvSpPr>
          <p:cNvPr id="41987" name="Content Placeholder 2"/>
          <p:cNvSpPr>
            <a:spLocks noGrp="1"/>
          </p:cNvSpPr>
          <p:nvPr>
            <p:ph idx="1"/>
          </p:nvPr>
        </p:nvSpPr>
        <p:spPr>
          <a:xfrm>
            <a:off x="457200" y="2249488"/>
            <a:ext cx="5257800" cy="4324350"/>
          </a:xfrm>
        </p:spPr>
        <p:txBody>
          <a:bodyPr/>
          <a:lstStyle/>
          <a:p>
            <a:pPr eaLnBrk="1" hangingPunct="1"/>
            <a:r>
              <a:rPr lang="en-US" smtClean="0"/>
              <a:t>Meiosis creates gametes. </a:t>
            </a:r>
          </a:p>
          <a:p>
            <a:pPr eaLnBrk="1" hangingPunct="1"/>
            <a:r>
              <a:rPr lang="en-US" smtClean="0"/>
              <a:t>Each cell created as a result of meiosis are different because of independent assortment and crossing over</a:t>
            </a:r>
          </a:p>
        </p:txBody>
      </p:sp>
      <p:pic>
        <p:nvPicPr>
          <p:cNvPr id="41988" name="Picture 2"/>
          <p:cNvPicPr>
            <a:picLocks noChangeAspect="1" noChangeArrowheads="1"/>
          </p:cNvPicPr>
          <p:nvPr/>
        </p:nvPicPr>
        <p:blipFill>
          <a:blip r:embed="rId2" cstate="print"/>
          <a:srcRect/>
          <a:stretch>
            <a:fillRect/>
          </a:stretch>
        </p:blipFill>
        <p:spPr bwMode="auto">
          <a:xfrm>
            <a:off x="5603875" y="2057400"/>
            <a:ext cx="3540125" cy="2438400"/>
          </a:xfrm>
          <a:prstGeom prst="rect">
            <a:avLst/>
          </a:prstGeom>
          <a:noFill/>
          <a:ln w="9525">
            <a:noFill/>
            <a:miter lim="800000"/>
            <a:headEnd/>
            <a:tailEnd/>
          </a:ln>
        </p:spPr>
      </p:pic>
      <p:pic>
        <p:nvPicPr>
          <p:cNvPr id="5" name="Picture 14" descr="0190_bhspe-030606.p1.gif                                       00066E95 Macintosh                      BEB7E0B0:"/>
          <p:cNvPicPr>
            <a:picLocks noChangeAspect="1" noChangeArrowheads="1"/>
          </p:cNvPicPr>
          <p:nvPr/>
        </p:nvPicPr>
        <p:blipFill>
          <a:blip r:embed="rId3" cstate="print"/>
          <a:srcRect/>
          <a:stretch>
            <a:fillRect/>
          </a:stretch>
        </p:blipFill>
        <p:spPr bwMode="auto">
          <a:xfrm>
            <a:off x="-30163" y="4495800"/>
            <a:ext cx="9174163"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1371600"/>
          </a:xfrm>
        </p:spPr>
        <p:txBody>
          <a:bodyPr>
            <a:normAutofit fontScale="90000"/>
          </a:bodyPr>
          <a:lstStyle/>
          <a:p>
            <a:pPr eaLnBrk="1" fontAlgn="auto" hangingPunct="1">
              <a:spcAft>
                <a:spcPts val="0"/>
              </a:spcAft>
              <a:defRPr/>
            </a:pPr>
            <a:r>
              <a:rPr lang="en-US" i="1" dirty="0" smtClean="0"/>
              <a:t>How are mitosis and meiosis similar but different?</a:t>
            </a:r>
            <a:r>
              <a:rPr lang="en-US" dirty="0" smtClean="0"/>
              <a:t/>
            </a:r>
            <a:br>
              <a:rPr lang="en-US" dirty="0" smtClean="0"/>
            </a:br>
            <a:endParaRPr lang="en-US" dirty="0"/>
          </a:p>
        </p:txBody>
      </p:sp>
      <p:sp>
        <p:nvSpPr>
          <p:cNvPr id="43011" name="Content Placeholder 2"/>
          <p:cNvSpPr>
            <a:spLocks noGrp="1"/>
          </p:cNvSpPr>
          <p:nvPr>
            <p:ph idx="1"/>
          </p:nvPr>
        </p:nvSpPr>
        <p:spPr>
          <a:xfrm>
            <a:off x="457200" y="1752600"/>
            <a:ext cx="8229600" cy="4876800"/>
          </a:xfrm>
        </p:spPr>
        <p:txBody>
          <a:bodyPr/>
          <a:lstStyle/>
          <a:p>
            <a:pPr eaLnBrk="1" hangingPunct="1"/>
            <a:r>
              <a:rPr lang="en-US" dirty="0" smtClean="0"/>
              <a:t>Mitosis</a:t>
            </a:r>
          </a:p>
          <a:p>
            <a:pPr lvl="1" eaLnBrk="1" hangingPunct="1"/>
            <a:r>
              <a:rPr lang="en-US" dirty="0" smtClean="0"/>
              <a:t>Start with 1 diploid cell; end with 2 diploid cells</a:t>
            </a:r>
          </a:p>
          <a:p>
            <a:pPr lvl="1" eaLnBrk="1" hangingPunct="1"/>
            <a:r>
              <a:rPr lang="en-US" dirty="0" smtClean="0"/>
              <a:t>Occurs in somatic cells (body cells)</a:t>
            </a:r>
          </a:p>
          <a:p>
            <a:pPr lvl="1" eaLnBrk="1" hangingPunct="1"/>
            <a:r>
              <a:rPr lang="en-US" dirty="0" smtClean="0"/>
              <a:t>Creates cells that are identical</a:t>
            </a:r>
          </a:p>
          <a:p>
            <a:pPr lvl="1" eaLnBrk="1" hangingPunct="1"/>
            <a:endParaRPr lang="en-US" dirty="0" smtClean="0"/>
          </a:p>
          <a:p>
            <a:pPr eaLnBrk="1" hangingPunct="1"/>
            <a:r>
              <a:rPr lang="en-US" dirty="0" smtClean="0"/>
              <a:t>Meiosis </a:t>
            </a:r>
          </a:p>
          <a:p>
            <a:pPr lvl="1" eaLnBrk="1" hangingPunct="1"/>
            <a:r>
              <a:rPr lang="en-US" dirty="0" smtClean="0"/>
              <a:t>Start with 1 cell diploid; end with 4 haploid cells</a:t>
            </a:r>
          </a:p>
          <a:p>
            <a:pPr lvl="1" eaLnBrk="1" hangingPunct="1"/>
            <a:r>
              <a:rPr lang="en-US" dirty="0" smtClean="0"/>
              <a:t>Creates gametes (sex cells) that are genetically different</a:t>
            </a:r>
          </a:p>
          <a:p>
            <a:pPr lvl="1" eaLnBrk="1" hangingPunct="1"/>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86800" cy="1676400"/>
          </a:xfrm>
        </p:spPr>
        <p:txBody>
          <a:bodyPr>
            <a:normAutofit fontScale="90000"/>
          </a:bodyPr>
          <a:lstStyle/>
          <a:p>
            <a:pPr eaLnBrk="1" fontAlgn="auto" hangingPunct="1">
              <a:spcAft>
                <a:spcPts val="0"/>
              </a:spcAft>
              <a:defRPr/>
            </a:pPr>
            <a:r>
              <a:rPr lang="en-US" i="1" dirty="0" smtClean="0"/>
              <a:t>How can independent assortment and crossing over occur during meiosis?</a:t>
            </a:r>
            <a:r>
              <a:rPr lang="en-US" dirty="0" smtClean="0"/>
              <a:t/>
            </a:r>
            <a:br>
              <a:rPr lang="en-US" dirty="0" smtClean="0"/>
            </a:br>
            <a:endParaRPr lang="en-US" dirty="0"/>
          </a:p>
        </p:txBody>
      </p:sp>
      <p:sp>
        <p:nvSpPr>
          <p:cNvPr id="44035" name="Content Placeholder 2"/>
          <p:cNvSpPr>
            <a:spLocks noGrp="1"/>
          </p:cNvSpPr>
          <p:nvPr>
            <p:ph idx="1"/>
          </p:nvPr>
        </p:nvSpPr>
        <p:spPr>
          <a:xfrm>
            <a:off x="152400" y="1600200"/>
            <a:ext cx="8839200" cy="4973638"/>
          </a:xfrm>
        </p:spPr>
        <p:txBody>
          <a:bodyPr/>
          <a:lstStyle/>
          <a:p>
            <a:pPr eaLnBrk="1" hangingPunct="1"/>
            <a:r>
              <a:rPr lang="en-US" b="1" smtClean="0"/>
              <a:t>Crossing over -</a:t>
            </a:r>
            <a:r>
              <a:rPr lang="en-US" smtClean="0"/>
              <a:t>the exchange of chromosome pieces between homologous chromosomes.</a:t>
            </a:r>
          </a:p>
          <a:p>
            <a:pPr eaLnBrk="1" hangingPunct="1"/>
            <a:r>
              <a:rPr lang="en-US" b="1" smtClean="0"/>
              <a:t>Independent assortment- </a:t>
            </a:r>
            <a:r>
              <a:rPr lang="en-US" smtClean="0"/>
              <a:t>Chromosomes can arrange themselves independently during meiosis.</a:t>
            </a:r>
          </a:p>
          <a:p>
            <a:pPr lvl="1" eaLnBrk="1" hangingPunct="1"/>
            <a:endParaRPr lang="en-US" smtClean="0"/>
          </a:p>
          <a:p>
            <a:pPr lvl="1" eaLnBrk="1" hangingPunct="1"/>
            <a:r>
              <a:rPr lang="en-US" smtClean="0"/>
              <a:t>Both crossing over and independent assortment results in genetically unique gametes.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686800" cy="1371600"/>
          </a:xfrm>
        </p:spPr>
        <p:txBody>
          <a:bodyPr>
            <a:normAutofit fontScale="90000"/>
          </a:bodyPr>
          <a:lstStyle/>
          <a:p>
            <a:pPr eaLnBrk="1" fontAlgn="auto" hangingPunct="1">
              <a:spcAft>
                <a:spcPts val="0"/>
              </a:spcAft>
              <a:defRPr/>
            </a:pPr>
            <a:r>
              <a:rPr lang="en-US" i="1" dirty="0" smtClean="0"/>
              <a:t> How does water dissolve substances?</a:t>
            </a:r>
            <a:r>
              <a:rPr lang="en-US" dirty="0" smtClean="0"/>
              <a:t/>
            </a:r>
            <a:br>
              <a:rPr lang="en-US" dirty="0" smtClean="0"/>
            </a:br>
            <a:endParaRPr lang="en-US" dirty="0"/>
          </a:p>
        </p:txBody>
      </p:sp>
      <p:sp>
        <p:nvSpPr>
          <p:cNvPr id="8195" name="Content Placeholder 2"/>
          <p:cNvSpPr>
            <a:spLocks noGrp="1"/>
          </p:cNvSpPr>
          <p:nvPr>
            <p:ph idx="1"/>
          </p:nvPr>
        </p:nvSpPr>
        <p:spPr>
          <a:xfrm>
            <a:off x="457200" y="1676400"/>
            <a:ext cx="8229600" cy="4897438"/>
          </a:xfrm>
        </p:spPr>
        <p:txBody>
          <a:bodyPr/>
          <a:lstStyle/>
          <a:p>
            <a:pPr eaLnBrk="1" hangingPunct="1"/>
            <a:r>
              <a:rPr lang="en-US" dirty="0" smtClean="0"/>
              <a:t>Water is polar it has a slight positive and negative charge that allows it to separate and dissolve other substances.</a:t>
            </a:r>
          </a:p>
        </p:txBody>
      </p:sp>
      <p:pic>
        <p:nvPicPr>
          <p:cNvPr id="8196" name="Picture 2"/>
          <p:cNvPicPr>
            <a:picLocks noChangeAspect="1" noChangeArrowheads="1"/>
          </p:cNvPicPr>
          <p:nvPr/>
        </p:nvPicPr>
        <p:blipFill>
          <a:blip r:embed="rId2" cstate="print"/>
          <a:srcRect/>
          <a:stretch>
            <a:fillRect/>
          </a:stretch>
        </p:blipFill>
        <p:spPr bwMode="auto">
          <a:xfrm>
            <a:off x="5943600" y="4572000"/>
            <a:ext cx="2809875" cy="1628775"/>
          </a:xfrm>
          <a:prstGeom prst="rect">
            <a:avLst/>
          </a:prstGeom>
          <a:noFill/>
          <a:ln w="9525">
            <a:noFill/>
            <a:miter lim="800000"/>
            <a:headEnd/>
            <a:tailEnd/>
          </a:ln>
        </p:spPr>
      </p:pic>
      <p:pic>
        <p:nvPicPr>
          <p:cNvPr id="8197" name="Picture 4"/>
          <p:cNvPicPr>
            <a:picLocks noChangeAspect="1" noChangeArrowheads="1"/>
          </p:cNvPicPr>
          <p:nvPr/>
        </p:nvPicPr>
        <p:blipFill>
          <a:blip r:embed="rId3" cstate="print"/>
          <a:srcRect/>
          <a:stretch>
            <a:fillRect/>
          </a:stretch>
        </p:blipFill>
        <p:spPr bwMode="auto">
          <a:xfrm>
            <a:off x="0" y="3581400"/>
            <a:ext cx="5849938"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762000"/>
            <a:ext cx="8229600" cy="1066800"/>
          </a:xfrm>
        </p:spPr>
        <p:txBody>
          <a:bodyPr/>
          <a:lstStyle/>
          <a:p>
            <a:pPr eaLnBrk="1" hangingPunct="1"/>
            <a:r>
              <a:rPr lang="en-US" smtClean="0"/>
              <a:t>Crossing Over</a:t>
            </a:r>
          </a:p>
        </p:txBody>
      </p:sp>
      <p:sp>
        <p:nvSpPr>
          <p:cNvPr id="45059" name="Content Placeholder 2"/>
          <p:cNvSpPr>
            <a:spLocks noGrp="1"/>
          </p:cNvSpPr>
          <p:nvPr>
            <p:ph idx="1"/>
          </p:nvPr>
        </p:nvSpPr>
        <p:spPr/>
        <p:txBody>
          <a:bodyPr/>
          <a:lstStyle/>
          <a:p>
            <a:pPr eaLnBrk="1" hangingPunct="1"/>
            <a:endParaRPr lang="en-US" smtClean="0"/>
          </a:p>
        </p:txBody>
      </p:sp>
      <p:pic>
        <p:nvPicPr>
          <p:cNvPr id="4" name="Picture 14" descr="0190_bhspe-030606.p1.gif                                       00066E95 Macintosh                      BEB7E0B0:"/>
          <p:cNvPicPr>
            <a:picLocks noChangeAspect="1" noChangeArrowheads="1"/>
          </p:cNvPicPr>
          <p:nvPr/>
        </p:nvPicPr>
        <p:blipFill>
          <a:blip r:embed="rId2" cstate="print"/>
          <a:srcRect/>
          <a:stretch>
            <a:fillRect/>
          </a:stretch>
        </p:blipFill>
        <p:spPr bwMode="auto">
          <a:xfrm>
            <a:off x="0" y="2057400"/>
            <a:ext cx="9174163"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914400"/>
            <a:ext cx="8229600" cy="1066800"/>
          </a:xfrm>
        </p:spPr>
        <p:txBody>
          <a:bodyPr/>
          <a:lstStyle/>
          <a:p>
            <a:pPr eaLnBrk="1" hangingPunct="1"/>
            <a:r>
              <a:rPr lang="en-US" smtClean="0"/>
              <a:t>Independent Assortment</a:t>
            </a:r>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2"/>
          <p:cNvPicPr>
            <a:picLocks noChangeAspect="1" noChangeArrowheads="1"/>
          </p:cNvPicPr>
          <p:nvPr/>
        </p:nvPicPr>
        <p:blipFill>
          <a:blip r:embed="rId2" cstate="print"/>
          <a:srcRect/>
          <a:stretch>
            <a:fillRect/>
          </a:stretch>
        </p:blipFill>
        <p:spPr bwMode="auto">
          <a:xfrm>
            <a:off x="457200" y="1752600"/>
            <a:ext cx="7086600" cy="487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p:txBody>
          <a:bodyPr/>
          <a:lstStyle/>
          <a:p>
            <a:pPr eaLnBrk="1" hangingPunct="1">
              <a:buFont typeface="Georgia" pitchFamily="18" charset="0"/>
              <a:buNone/>
            </a:pPr>
            <a:endParaRPr lang="en-US" smtClean="0"/>
          </a:p>
          <a:p>
            <a:pPr eaLnBrk="1" hangingPunct="1"/>
            <a:r>
              <a:rPr lang="en-US" b="1" smtClean="0"/>
              <a:t>Key Vocabulary:</a:t>
            </a:r>
            <a:r>
              <a:rPr lang="en-US" smtClean="0"/>
              <a:t> chromatid, chromosome, diploid, gamete, haploid, meiosis, mitosis, nucleus, replication, prophase, metaphase, anaphase, telophase</a:t>
            </a:r>
          </a:p>
          <a:p>
            <a:pPr eaLnBrk="1" hangingPunct="1"/>
            <a:endParaRPr lang="en-US" smtClean="0"/>
          </a:p>
        </p:txBody>
      </p:sp>
      <p:sp>
        <p:nvSpPr>
          <p:cNvPr id="47107" name="Title 3"/>
          <p:cNvSpPr>
            <a:spLocks noGrp="1"/>
          </p:cNvSpPr>
          <p:nvPr>
            <p:ph type="title"/>
          </p:nvPr>
        </p:nvSpPr>
        <p:spPr/>
        <p:txBody>
          <a:bodyPr/>
          <a:lstStyle/>
          <a:p>
            <a:pPr eaLnBrk="1" hangingPunct="1"/>
            <a:r>
              <a:rPr lang="en-US" smtClean="0"/>
              <a:t>Mitosis/Meiosis- Cell Division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143000"/>
            <a:ext cx="9144000" cy="1066800"/>
          </a:xfrm>
        </p:spPr>
        <p:txBody>
          <a:bodyPr/>
          <a:lstStyle/>
          <a:p>
            <a:pPr eaLnBrk="1" hangingPunct="1"/>
            <a:r>
              <a:rPr lang="en-US" sz="2800" b="1" u="sng" smtClean="0"/>
              <a:t>Biology Review L.16.1 – Mendel’s Laws, Inheritance patterns</a:t>
            </a:r>
            <a:r>
              <a:rPr lang="en-US" sz="2800" smtClean="0"/>
              <a:t/>
            </a:r>
            <a:br>
              <a:rPr lang="en-US" sz="2800" smtClean="0"/>
            </a:br>
            <a:r>
              <a:rPr lang="en-US" sz="2800" b="1" i="1" smtClean="0"/>
              <a:t>Use Mendel’s laws of segregation and independent assortment to analyze patterns of inheritance.</a:t>
            </a:r>
            <a:r>
              <a:rPr lang="en-US" sz="2800" smtClean="0"/>
              <a:t/>
            </a:r>
            <a:br>
              <a:rPr lang="en-US" sz="2800" smtClean="0"/>
            </a:br>
            <a:endParaRPr lang="en-US" sz="2800" smtClean="0"/>
          </a:p>
        </p:txBody>
      </p:sp>
      <p:sp>
        <p:nvSpPr>
          <p:cNvPr id="48131" name="Content Placeholder 2"/>
          <p:cNvSpPr>
            <a:spLocks noGrp="1"/>
          </p:cNvSpPr>
          <p:nvPr>
            <p:ph idx="1"/>
          </p:nvPr>
        </p:nvSpPr>
        <p:spPr>
          <a:xfrm>
            <a:off x="152400" y="2286000"/>
            <a:ext cx="8991600" cy="4324350"/>
          </a:xfrm>
        </p:spPr>
        <p:txBody>
          <a:bodyPr/>
          <a:lstStyle/>
          <a:p>
            <a:pPr eaLnBrk="1" hangingPunct="1"/>
            <a:r>
              <a:rPr lang="en-US" smtClean="0"/>
              <a:t>Describe the process of meiosis, including independent assortment and crossing over.</a:t>
            </a:r>
          </a:p>
          <a:p>
            <a:pPr eaLnBrk="1" hangingPunct="1"/>
            <a:r>
              <a:rPr lang="en-US" smtClean="0"/>
              <a:t>Describe the role of meiosis in sexual reproduction, including how these processes may contribute to or limit genetic variation.</a:t>
            </a:r>
          </a:p>
          <a:p>
            <a:pPr eaLnBrk="1" hangingPunct="1"/>
            <a:r>
              <a:rPr lang="en-US" smtClean="0"/>
              <a:t>Use Mendel's laws of segregation and independent assortment to analyze patterns of inheritance</a:t>
            </a:r>
          </a:p>
          <a:p>
            <a:pPr eaLnBrk="1" hangingPunct="1"/>
            <a:r>
              <a:rPr lang="en-US" smtClean="0"/>
              <a:t>Identify, analyze, and/or predict inheritance patterns caused by various modes of inheritance.</a:t>
            </a:r>
          </a:p>
          <a:p>
            <a:pPr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686800" cy="1600200"/>
          </a:xfrm>
        </p:spPr>
        <p:txBody>
          <a:bodyPr>
            <a:normAutofit fontScale="90000"/>
          </a:bodyPr>
          <a:lstStyle/>
          <a:p>
            <a:pPr eaLnBrk="1" fontAlgn="auto" hangingPunct="1">
              <a:spcAft>
                <a:spcPts val="0"/>
              </a:spcAft>
              <a:defRPr/>
            </a:pPr>
            <a:r>
              <a:rPr lang="en-US" dirty="0" smtClean="0"/>
              <a:t/>
            </a:r>
            <a:br>
              <a:rPr lang="en-US" dirty="0" smtClean="0"/>
            </a:br>
            <a:r>
              <a:rPr lang="en-US" i="1" dirty="0" smtClean="0"/>
              <a:t>Why is meiosis necessary for sexual reproduction and how does it allow for genetic diversity?</a:t>
            </a:r>
            <a:r>
              <a:rPr lang="en-US" dirty="0" smtClean="0"/>
              <a:t/>
            </a:r>
            <a:br>
              <a:rPr lang="en-US" dirty="0" smtClean="0"/>
            </a:br>
            <a:endParaRPr lang="en-US" dirty="0"/>
          </a:p>
        </p:txBody>
      </p:sp>
      <p:sp>
        <p:nvSpPr>
          <p:cNvPr id="49155" name="Content Placeholder 2"/>
          <p:cNvSpPr>
            <a:spLocks noGrp="1"/>
          </p:cNvSpPr>
          <p:nvPr>
            <p:ph idx="1"/>
          </p:nvPr>
        </p:nvSpPr>
        <p:spPr>
          <a:xfrm>
            <a:off x="0" y="2286000"/>
            <a:ext cx="4876800" cy="4324350"/>
          </a:xfrm>
        </p:spPr>
        <p:txBody>
          <a:bodyPr/>
          <a:lstStyle/>
          <a:p>
            <a:pPr eaLnBrk="1" hangingPunct="1"/>
            <a:r>
              <a:rPr lang="en-US" smtClean="0"/>
              <a:t>The process of meiosis produces gametes (sex cells). </a:t>
            </a:r>
          </a:p>
          <a:p>
            <a:pPr eaLnBrk="1" hangingPunct="1"/>
            <a:r>
              <a:rPr lang="en-US" smtClean="0"/>
              <a:t>Each cell created from meiosis is genetically different. When gametes meet a new DNA combination is created. </a:t>
            </a:r>
          </a:p>
        </p:txBody>
      </p:sp>
      <p:pic>
        <p:nvPicPr>
          <p:cNvPr id="4" name="Picture 45" descr="171b.gif                                                       0006B018 Macintosh                      BEB7E0B0:"/>
          <p:cNvPicPr>
            <a:picLocks noChangeAspect="1" noChangeArrowheads="1"/>
          </p:cNvPicPr>
          <p:nvPr/>
        </p:nvPicPr>
        <p:blipFill>
          <a:blip r:embed="rId2" cstate="print"/>
          <a:srcRect/>
          <a:stretch>
            <a:fillRect/>
          </a:stretch>
        </p:blipFill>
        <p:spPr bwMode="auto">
          <a:xfrm>
            <a:off x="4860925" y="2743200"/>
            <a:ext cx="4283075"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686800" cy="1066800"/>
          </a:xfrm>
        </p:spPr>
        <p:txBody>
          <a:bodyPr>
            <a:normAutofit fontScale="90000"/>
          </a:bodyPr>
          <a:lstStyle/>
          <a:p>
            <a:pPr eaLnBrk="1" fontAlgn="auto" hangingPunct="1">
              <a:spcAft>
                <a:spcPts val="0"/>
              </a:spcAft>
              <a:defRPr/>
            </a:pPr>
            <a:r>
              <a:rPr lang="en-US" i="1" dirty="0" smtClean="0"/>
              <a:t>How do the laws of segregation and independent assortment affect the analysis of inheritance patterns?</a:t>
            </a:r>
            <a:r>
              <a:rPr lang="en-US" dirty="0" smtClean="0"/>
              <a:t/>
            </a:r>
            <a:br>
              <a:rPr lang="en-US" dirty="0" smtClean="0"/>
            </a:br>
            <a:endParaRPr lang="en-US" dirty="0"/>
          </a:p>
        </p:txBody>
      </p:sp>
      <p:sp>
        <p:nvSpPr>
          <p:cNvPr id="50179" name="Content Placeholder 2"/>
          <p:cNvSpPr>
            <a:spLocks noGrp="1"/>
          </p:cNvSpPr>
          <p:nvPr>
            <p:ph idx="1"/>
          </p:nvPr>
        </p:nvSpPr>
        <p:spPr>
          <a:xfrm>
            <a:off x="0" y="2133600"/>
            <a:ext cx="5791200" cy="4324350"/>
          </a:xfrm>
        </p:spPr>
        <p:txBody>
          <a:bodyPr/>
          <a:lstStyle/>
          <a:p>
            <a:pPr eaLnBrk="1" hangingPunct="1"/>
            <a:r>
              <a:rPr lang="en-US" smtClean="0"/>
              <a:t>Traits are inherited independently of one another.</a:t>
            </a:r>
          </a:p>
          <a:p>
            <a:pPr lvl="1" eaLnBrk="1" hangingPunct="1"/>
            <a:r>
              <a:rPr lang="en-US" smtClean="0"/>
              <a:t>Ex: Just because you have blonde hair does not mean you will have blue eyes. </a:t>
            </a:r>
          </a:p>
          <a:p>
            <a:pPr eaLnBrk="1" hangingPunct="1">
              <a:buFont typeface="Georgia" pitchFamily="18" charset="0"/>
              <a:buNone/>
            </a:pPr>
            <a:endParaRPr lang="en-US" smtClean="0"/>
          </a:p>
        </p:txBody>
      </p:sp>
      <p:pic>
        <p:nvPicPr>
          <p:cNvPr id="50180" name="Picture 1"/>
          <p:cNvPicPr>
            <a:picLocks noChangeAspect="1" noChangeArrowheads="1"/>
          </p:cNvPicPr>
          <p:nvPr/>
        </p:nvPicPr>
        <p:blipFill>
          <a:blip r:embed="rId2" cstate="print"/>
          <a:srcRect/>
          <a:stretch>
            <a:fillRect/>
          </a:stretch>
        </p:blipFill>
        <p:spPr bwMode="auto">
          <a:xfrm>
            <a:off x="5662613" y="2209800"/>
            <a:ext cx="3557587" cy="6324600"/>
          </a:xfrm>
          <a:prstGeom prst="rect">
            <a:avLst/>
          </a:prstGeom>
          <a:noFill/>
          <a:ln w="9525">
            <a:noFill/>
            <a:miter lim="800000"/>
            <a:headEnd/>
            <a:tailEnd/>
          </a:ln>
        </p:spPr>
      </p:pic>
      <p:pic>
        <p:nvPicPr>
          <p:cNvPr id="50181" name="Picture 2"/>
          <p:cNvPicPr>
            <a:picLocks noChangeAspect="1" noChangeArrowheads="1"/>
          </p:cNvPicPr>
          <p:nvPr/>
        </p:nvPicPr>
        <p:blipFill>
          <a:blip r:embed="rId3" cstate="print"/>
          <a:srcRect/>
          <a:stretch>
            <a:fillRect/>
          </a:stretch>
        </p:blipFill>
        <p:spPr bwMode="auto">
          <a:xfrm>
            <a:off x="1066800" y="4356100"/>
            <a:ext cx="3632200"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915400" cy="1066800"/>
          </a:xfrm>
        </p:spPr>
        <p:txBody>
          <a:bodyPr>
            <a:normAutofit fontScale="90000"/>
          </a:bodyPr>
          <a:lstStyle/>
          <a:p>
            <a:pPr eaLnBrk="1" fontAlgn="auto" hangingPunct="1">
              <a:spcAft>
                <a:spcPts val="0"/>
              </a:spcAft>
              <a:defRPr/>
            </a:pPr>
            <a:r>
              <a:rPr lang="en-US" sz="3600" i="1" dirty="0" smtClean="0"/>
              <a:t>How does the mode of inheritance (dominance, co-dominance, etc.) affect the prediction and analysis of inheritance patterns?</a:t>
            </a:r>
            <a:br>
              <a:rPr lang="en-US" sz="3600" i="1" dirty="0" smtClean="0"/>
            </a:br>
            <a:r>
              <a:rPr lang="en-US" sz="3600" i="1" dirty="0" err="1" smtClean="0"/>
              <a:t>Codominanace</a:t>
            </a:r>
            <a:r>
              <a:rPr lang="en-US" sz="3600" i="1" dirty="0" smtClean="0"/>
              <a:t> – both show through </a:t>
            </a:r>
            <a:br>
              <a:rPr lang="en-US" sz="3600" i="1" dirty="0" smtClean="0"/>
            </a:br>
            <a:r>
              <a:rPr lang="en-US" sz="3600" i="1" dirty="0" smtClean="0"/>
              <a:t>Incomplete – mix of the two</a:t>
            </a:r>
            <a:r>
              <a:rPr lang="en-US" dirty="0" smtClean="0"/>
              <a:t/>
            </a:r>
            <a:br>
              <a:rPr lang="en-US" dirty="0" smtClean="0"/>
            </a:br>
            <a:endParaRPr lang="en-US" dirty="0"/>
          </a:p>
        </p:txBody>
      </p:sp>
      <p:sp>
        <p:nvSpPr>
          <p:cNvPr id="51203" name="Content Placeholder 2"/>
          <p:cNvSpPr>
            <a:spLocks noGrp="1"/>
          </p:cNvSpPr>
          <p:nvPr>
            <p:ph idx="1"/>
          </p:nvPr>
        </p:nvSpPr>
        <p:spPr>
          <a:xfrm>
            <a:off x="304800" y="2249488"/>
            <a:ext cx="8382000" cy="4324350"/>
          </a:xfrm>
        </p:spPr>
        <p:txBody>
          <a:bodyPr/>
          <a:lstStyle/>
          <a:p>
            <a:pPr eaLnBrk="1" hangingPunct="1"/>
            <a:endParaRPr lang="en-US" smtClean="0"/>
          </a:p>
        </p:txBody>
      </p:sp>
      <p:pic>
        <p:nvPicPr>
          <p:cNvPr id="51204" name="Picture 5"/>
          <p:cNvPicPr>
            <a:picLocks noChangeAspect="1" noChangeArrowheads="1"/>
          </p:cNvPicPr>
          <p:nvPr/>
        </p:nvPicPr>
        <p:blipFill>
          <a:blip r:embed="rId2" cstate="print"/>
          <a:srcRect/>
          <a:stretch>
            <a:fillRect/>
          </a:stretch>
        </p:blipFill>
        <p:spPr bwMode="auto">
          <a:xfrm>
            <a:off x="609601" y="2693014"/>
            <a:ext cx="6857999" cy="3707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Mendel’s Law and Inheritance</a:t>
            </a:r>
          </a:p>
        </p:txBody>
      </p:sp>
      <p:sp>
        <p:nvSpPr>
          <p:cNvPr id="52227" name="Content Placeholder 2"/>
          <p:cNvSpPr>
            <a:spLocks noGrp="1"/>
          </p:cNvSpPr>
          <p:nvPr>
            <p:ph idx="1"/>
          </p:nvPr>
        </p:nvSpPr>
        <p:spPr/>
        <p:txBody>
          <a:bodyPr/>
          <a:lstStyle/>
          <a:p>
            <a:pPr eaLnBrk="1" hangingPunct="1"/>
            <a:r>
              <a:rPr lang="en-US" b="1" smtClean="0"/>
              <a:t>Key Vocabulary: </a:t>
            </a:r>
            <a:r>
              <a:rPr lang="en-US" smtClean="0"/>
              <a:t>alleles, codominant, dominant, gene, genetics, genotype, heredity, heterozygous, homologous, homozygous, hybrid, incomplete dominance, independent assortment, pedigree, phenotype, pigment, polygenic, purebred, recessive, segregation, sex-linked, trait</a:t>
            </a:r>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372600" cy="1828800"/>
          </a:xfrm>
        </p:spPr>
        <p:txBody>
          <a:bodyPr>
            <a:normAutofit fontScale="90000"/>
          </a:bodyPr>
          <a:lstStyle/>
          <a:p>
            <a:pPr eaLnBrk="1" fontAlgn="auto" hangingPunct="1">
              <a:spcAft>
                <a:spcPts val="0"/>
              </a:spcAft>
              <a:defRPr/>
            </a:pPr>
            <a:r>
              <a:rPr lang="en-US" b="1" u="sng" dirty="0" smtClean="0"/>
              <a:t>Biology Review L.16.3 – DNA Replication</a:t>
            </a:r>
            <a:r>
              <a:rPr lang="en-US" dirty="0" smtClean="0"/>
              <a:t/>
            </a:r>
            <a:br>
              <a:rPr lang="en-US" dirty="0" smtClean="0"/>
            </a:br>
            <a:r>
              <a:rPr lang="en-US" b="1" i="1" dirty="0" smtClean="0"/>
              <a:t>Describe the basic process of DNA replication and how it relates to the transmission and conservation of the genetic information.</a:t>
            </a:r>
            <a:r>
              <a:rPr lang="en-US" dirty="0" smtClean="0"/>
              <a:t/>
            </a:r>
            <a:br>
              <a:rPr lang="en-US" dirty="0" smtClean="0"/>
            </a:br>
            <a:endParaRPr lang="en-US" dirty="0"/>
          </a:p>
        </p:txBody>
      </p:sp>
      <p:sp>
        <p:nvSpPr>
          <p:cNvPr id="3" name="Content Placeholder 2"/>
          <p:cNvSpPr>
            <a:spLocks noGrp="1"/>
          </p:cNvSpPr>
          <p:nvPr>
            <p:ph idx="1"/>
          </p:nvPr>
        </p:nvSpPr>
        <p:spPr>
          <a:xfrm>
            <a:off x="0" y="3124200"/>
            <a:ext cx="9144000" cy="3449638"/>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dirty="0" smtClean="0"/>
              <a:t>Describe the process of DNA replication and/or its role in the transmission and conservation of genetic information.</a:t>
            </a:r>
          </a:p>
          <a:p>
            <a:pPr marL="365760" indent="-256032" eaLnBrk="1" fontAlgn="auto" hangingPunct="1">
              <a:spcAft>
                <a:spcPts val="0"/>
              </a:spcAft>
              <a:buClr>
                <a:schemeClr val="accent3"/>
              </a:buClr>
              <a:buFont typeface="Georgia"/>
              <a:buChar char="•"/>
              <a:defRPr/>
            </a:pPr>
            <a:r>
              <a:rPr lang="en-US" dirty="0" smtClean="0"/>
              <a:t>Explain the basic processes of transcription and/or translation, and their roles in the expression of genes.</a:t>
            </a:r>
          </a:p>
          <a:p>
            <a:pPr marL="365760" indent="-256032" eaLnBrk="1" fontAlgn="auto" hangingPunct="1">
              <a:spcAft>
                <a:spcPts val="0"/>
              </a:spcAft>
              <a:buClr>
                <a:schemeClr val="accent3"/>
              </a:buClr>
              <a:buFont typeface="Georgia"/>
              <a:buChar char="•"/>
              <a:defRPr/>
            </a:pPr>
            <a:r>
              <a:rPr lang="en-US" dirty="0" smtClean="0"/>
              <a:t>Explain the basic components of DNA are universal in organisms</a:t>
            </a:r>
          </a:p>
          <a:p>
            <a:pPr marL="365760" indent="-256032" eaLnBrk="1" fontAlgn="auto" hangingPunct="1">
              <a:spcAft>
                <a:spcPts val="0"/>
              </a:spcAft>
              <a:buClr>
                <a:schemeClr val="accent3"/>
              </a:buClr>
              <a:buFont typeface="Georgia"/>
              <a:buChar char="•"/>
              <a:defRPr/>
            </a:pPr>
            <a:r>
              <a:rPr lang="en-US" dirty="0" smtClean="0"/>
              <a:t>Describe gene and chromosomal mutations in the DNA sequence.</a:t>
            </a:r>
          </a:p>
          <a:p>
            <a:pPr marL="365760" indent="-256032" eaLnBrk="1" fontAlgn="auto" hangingPunct="1">
              <a:spcAft>
                <a:spcPts val="0"/>
              </a:spcAft>
              <a:buClr>
                <a:schemeClr val="accent3"/>
              </a:buClr>
              <a:buFont typeface="Georgia"/>
              <a:buChar char="•"/>
              <a:defRPr/>
            </a:pPr>
            <a:r>
              <a:rPr lang="en-US" dirty="0" smtClean="0"/>
              <a:t>Explain how gene and chromosomal mutations may or may not result in a phenotypic change</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686800" cy="1066800"/>
          </a:xfrm>
        </p:spPr>
        <p:txBody>
          <a:bodyPr>
            <a:normAutofit fontScale="90000"/>
          </a:bodyPr>
          <a:lstStyle/>
          <a:p>
            <a:pPr eaLnBrk="1" fontAlgn="auto" hangingPunct="1">
              <a:spcAft>
                <a:spcPts val="0"/>
              </a:spcAft>
              <a:defRPr/>
            </a:pPr>
            <a:r>
              <a:rPr lang="en-US" i="1" dirty="0" smtClean="0"/>
              <a:t>How does the process of DNA replication enable genetic information to be transmitted and used to build proteins?</a:t>
            </a:r>
            <a:r>
              <a:rPr lang="en-US" dirty="0" smtClean="0"/>
              <a:t/>
            </a:r>
            <a:br>
              <a:rPr lang="en-US" dirty="0" smtClean="0"/>
            </a:br>
            <a:endParaRPr lang="en-US" dirty="0"/>
          </a:p>
        </p:txBody>
      </p:sp>
      <p:sp>
        <p:nvSpPr>
          <p:cNvPr id="54275" name="Content Placeholder 2"/>
          <p:cNvSpPr>
            <a:spLocks noGrp="1"/>
          </p:cNvSpPr>
          <p:nvPr>
            <p:ph idx="1"/>
          </p:nvPr>
        </p:nvSpPr>
        <p:spPr>
          <a:xfrm>
            <a:off x="152400" y="2249488"/>
            <a:ext cx="8534400" cy="4324350"/>
          </a:xfrm>
        </p:spPr>
        <p:txBody>
          <a:bodyPr/>
          <a:lstStyle/>
          <a:p>
            <a:pPr eaLnBrk="1" hangingPunct="1"/>
            <a:r>
              <a:rPr lang="en-US" smtClean="0"/>
              <a:t>DNA </a:t>
            </a:r>
            <a:r>
              <a:rPr lang="en-US" smtClean="0">
                <a:sym typeface="Wingdings" pitchFamily="2" charset="2"/>
              </a:rPr>
              <a:t> RNA  Protein</a:t>
            </a:r>
          </a:p>
          <a:p>
            <a:pPr eaLnBrk="1" hangingPunct="1"/>
            <a:r>
              <a:rPr lang="en-US" smtClean="0">
                <a:sym typeface="Wingdings" pitchFamily="2" charset="2"/>
              </a:rPr>
              <a:t>DNA Replication= making an identical </a:t>
            </a:r>
          </a:p>
          <a:p>
            <a:pPr eaLnBrk="1" hangingPunct="1">
              <a:buFont typeface="Georgia" pitchFamily="18" charset="0"/>
              <a:buNone/>
            </a:pPr>
            <a:r>
              <a:rPr lang="en-US" smtClean="0">
                <a:sym typeface="Wingdings" pitchFamily="2" charset="2"/>
              </a:rPr>
              <a:t>copy of a DNA strand</a:t>
            </a:r>
            <a:endParaRPr lang="en-US" smtClean="0"/>
          </a:p>
        </p:txBody>
      </p:sp>
      <p:pic>
        <p:nvPicPr>
          <p:cNvPr id="54276" name="Picture 2"/>
          <p:cNvPicPr>
            <a:picLocks noChangeAspect="1" noChangeArrowheads="1"/>
          </p:cNvPicPr>
          <p:nvPr/>
        </p:nvPicPr>
        <p:blipFill>
          <a:blip r:embed="rId2" cstate="print"/>
          <a:srcRect/>
          <a:stretch>
            <a:fillRect/>
          </a:stretch>
        </p:blipFill>
        <p:spPr bwMode="auto">
          <a:xfrm>
            <a:off x="838200" y="4473575"/>
            <a:ext cx="5486400" cy="2384425"/>
          </a:xfrm>
          <a:prstGeom prst="rect">
            <a:avLst/>
          </a:prstGeom>
          <a:noFill/>
          <a:ln w="9525">
            <a:noFill/>
            <a:miter lim="800000"/>
            <a:headEnd/>
            <a:tailEnd/>
          </a:ln>
        </p:spPr>
      </p:pic>
      <p:sp>
        <p:nvSpPr>
          <p:cNvPr id="5" name="Content Placeholder 1"/>
          <p:cNvSpPr txBox="1">
            <a:spLocks/>
          </p:cNvSpPr>
          <p:nvPr/>
        </p:nvSpPr>
        <p:spPr>
          <a:xfrm>
            <a:off x="2209800" y="6281738"/>
            <a:ext cx="6172200" cy="576262"/>
          </a:xfrm>
          <a:prstGeom prst="rect">
            <a:avLst/>
          </a:prstGeom>
        </p:spPr>
        <p:txBody>
          <a:bodyPr>
            <a:normAutofit fontScale="62500" lnSpcReduction="20000"/>
          </a:bodyPr>
          <a:lstStyle/>
          <a:p>
            <a:pPr marL="365760" indent="-256032" fontAlgn="auto">
              <a:spcBef>
                <a:spcPts val="300"/>
              </a:spcBef>
              <a:spcAft>
                <a:spcPts val="0"/>
              </a:spcAft>
              <a:buClr>
                <a:schemeClr val="accent3"/>
              </a:buClr>
              <a:buFont typeface="Georgia"/>
              <a:buChar char="•"/>
              <a:defRPr/>
            </a:pPr>
            <a:r>
              <a:rPr lang="en-US" sz="2800" dirty="0">
                <a:latin typeface="+mn-lt"/>
                <a:hlinkClick r:id="rId3"/>
              </a:rPr>
              <a:t>http://www.youtube.com/watch?v=_Q2Ba2cFAew</a:t>
            </a:r>
            <a:r>
              <a:rPr lang="en-US" sz="2800" dirty="0">
                <a:latin typeface="+mn-lt"/>
              </a:rPr>
              <a:t> </a:t>
            </a:r>
          </a:p>
        </p:txBody>
      </p:sp>
      <p:pic>
        <p:nvPicPr>
          <p:cNvPr id="54278" name="Picture 4"/>
          <p:cNvPicPr>
            <a:picLocks noChangeAspect="1" noChangeArrowheads="1"/>
          </p:cNvPicPr>
          <p:nvPr/>
        </p:nvPicPr>
        <p:blipFill>
          <a:blip r:embed="rId4" cstate="print"/>
          <a:srcRect/>
          <a:stretch>
            <a:fillRect/>
          </a:stretch>
        </p:blipFill>
        <p:spPr bwMode="auto">
          <a:xfrm>
            <a:off x="6858000" y="2209800"/>
            <a:ext cx="188753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Water</a:t>
            </a:r>
          </a:p>
        </p:txBody>
      </p:sp>
      <p:sp>
        <p:nvSpPr>
          <p:cNvPr id="9219" name="Content Placeholder 2"/>
          <p:cNvSpPr>
            <a:spLocks noGrp="1"/>
          </p:cNvSpPr>
          <p:nvPr>
            <p:ph idx="1"/>
          </p:nvPr>
        </p:nvSpPr>
        <p:spPr/>
        <p:txBody>
          <a:bodyPr/>
          <a:lstStyle/>
          <a:p>
            <a:pPr eaLnBrk="1" hangingPunct="1"/>
            <a:r>
              <a:rPr lang="en-US" b="1" smtClean="0"/>
              <a:t>Key Vocabulary:</a:t>
            </a:r>
            <a:r>
              <a:rPr lang="en-US" smtClean="0"/>
              <a:t> adhesion, cohesion, endothermic, exothermic heat capacity, polarity, surface tension, solute, solution, solvent</a:t>
            </a:r>
          </a:p>
          <a:p>
            <a:pPr eaLnBrk="1" hangingPunct="1"/>
            <a:endParaRPr lang="en-US" smtClean="0"/>
          </a:p>
          <a:p>
            <a:pPr eaLnBrk="1" hangingPunct="1"/>
            <a:r>
              <a:rPr lang="en-US" smtClean="0">
                <a:hlinkClick r:id="rId2"/>
              </a:rPr>
              <a:t>http://www.schooltube.com/video/b36a222fcdfef2db9af8/Properties-Of-Water</a:t>
            </a:r>
            <a:r>
              <a:rPr lang="en-US" smtClean="0"/>
              <a:t>  </a:t>
            </a:r>
          </a:p>
          <a:p>
            <a:pPr eaLnBrk="1" hangingPunct="1"/>
            <a:endParaRPr lang="en-US" smtClean="0"/>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686800" cy="1066800"/>
          </a:xfrm>
        </p:spPr>
        <p:txBody>
          <a:bodyPr>
            <a:normAutofit fontScale="90000"/>
          </a:bodyPr>
          <a:lstStyle/>
          <a:p>
            <a:pPr eaLnBrk="1" fontAlgn="auto" hangingPunct="1">
              <a:spcAft>
                <a:spcPts val="0"/>
              </a:spcAft>
              <a:defRPr/>
            </a:pPr>
            <a:r>
              <a:rPr lang="en-US" i="1" dirty="0" smtClean="0"/>
              <a:t>How do the processes of transcription and translation determine how genes are expressed?</a:t>
            </a:r>
            <a:r>
              <a:rPr lang="en-US" dirty="0" smtClean="0"/>
              <a:t/>
            </a:r>
            <a:br>
              <a:rPr lang="en-US" dirty="0" smtClean="0"/>
            </a:br>
            <a:endParaRPr lang="en-US" dirty="0"/>
          </a:p>
        </p:txBody>
      </p:sp>
      <p:sp>
        <p:nvSpPr>
          <p:cNvPr id="55299" name="Content Placeholder 2"/>
          <p:cNvSpPr>
            <a:spLocks noGrp="1"/>
          </p:cNvSpPr>
          <p:nvPr>
            <p:ph idx="1"/>
          </p:nvPr>
        </p:nvSpPr>
        <p:spPr/>
        <p:txBody>
          <a:bodyPr/>
          <a:lstStyle/>
          <a:p>
            <a:pPr eaLnBrk="1" hangingPunct="1">
              <a:buFont typeface="Georgia" pitchFamily="18" charset="0"/>
              <a:buNone/>
            </a:pPr>
            <a:r>
              <a:rPr lang="en-US" smtClean="0"/>
              <a:t>DNA </a:t>
            </a:r>
            <a:r>
              <a:rPr lang="en-US" smtClean="0">
                <a:sym typeface="Wingdings" pitchFamily="2" charset="2"/>
              </a:rPr>
              <a:t> RNA  Protein</a:t>
            </a:r>
            <a:endParaRPr lang="en-US" smtClean="0"/>
          </a:p>
          <a:p>
            <a:pPr eaLnBrk="1" hangingPunct="1"/>
            <a:r>
              <a:rPr lang="en-US" smtClean="0"/>
              <a:t>Transcription-  making mRNA from DNA</a:t>
            </a:r>
          </a:p>
          <a:p>
            <a:pPr eaLnBrk="1" hangingPunct="1"/>
            <a:r>
              <a:rPr lang="en-US" smtClean="0"/>
              <a:t>Translation- making proteins from mRNA</a:t>
            </a:r>
          </a:p>
          <a:p>
            <a:pPr lvl="1" eaLnBrk="1" hangingPunct="1"/>
            <a:r>
              <a:rPr lang="en-US" smtClean="0"/>
              <a:t>Amino acids link together to make proteins</a:t>
            </a:r>
          </a:p>
        </p:txBody>
      </p:sp>
      <p:pic>
        <p:nvPicPr>
          <p:cNvPr id="55300" name="Picture 2"/>
          <p:cNvPicPr>
            <a:picLocks noChangeAspect="1" noChangeArrowheads="1"/>
          </p:cNvPicPr>
          <p:nvPr/>
        </p:nvPicPr>
        <p:blipFill>
          <a:blip r:embed="rId2" cstate="print"/>
          <a:srcRect/>
          <a:stretch>
            <a:fillRect/>
          </a:stretch>
        </p:blipFill>
        <p:spPr bwMode="auto">
          <a:xfrm>
            <a:off x="1524000" y="4114800"/>
            <a:ext cx="5665788"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685800"/>
            <a:ext cx="8534400" cy="1066800"/>
          </a:xfrm>
        </p:spPr>
        <p:txBody>
          <a:bodyPr/>
          <a:lstStyle/>
          <a:p>
            <a:pPr eaLnBrk="1" hangingPunct="1"/>
            <a:r>
              <a:rPr lang="en-US" i="1" smtClean="0"/>
              <a:t>How is DNA alike in all organisms?</a:t>
            </a:r>
            <a:endParaRPr lang="en-US" smtClean="0"/>
          </a:p>
        </p:txBody>
      </p:sp>
      <p:sp>
        <p:nvSpPr>
          <p:cNvPr id="56323" name="Content Placeholder 2"/>
          <p:cNvSpPr>
            <a:spLocks noGrp="1"/>
          </p:cNvSpPr>
          <p:nvPr>
            <p:ph idx="1"/>
          </p:nvPr>
        </p:nvSpPr>
        <p:spPr>
          <a:xfrm>
            <a:off x="304800" y="1600200"/>
            <a:ext cx="8382000" cy="4973638"/>
          </a:xfrm>
        </p:spPr>
        <p:txBody>
          <a:bodyPr/>
          <a:lstStyle/>
          <a:p>
            <a:pPr eaLnBrk="1" hangingPunct="1"/>
            <a:r>
              <a:rPr lang="en-US" dirty="0" smtClean="0"/>
              <a:t>All organisms have DNA made of the same molecules.</a:t>
            </a:r>
          </a:p>
          <a:p>
            <a:pPr eaLnBrk="1" hangingPunct="1"/>
            <a:r>
              <a:rPr lang="en-US" dirty="0" smtClean="0"/>
              <a:t>DNA has the same three parts (phosphate, sugar, nitrogen base) but bases are in a different order.</a:t>
            </a:r>
          </a:p>
          <a:p>
            <a:pPr eaLnBrk="1" hangingPunct="1"/>
            <a:endParaRPr lang="en-US" dirty="0" smtClean="0"/>
          </a:p>
        </p:txBody>
      </p:sp>
      <p:pic>
        <p:nvPicPr>
          <p:cNvPr id="56324" name="Picture 2"/>
          <p:cNvPicPr>
            <a:picLocks noChangeAspect="1" noChangeArrowheads="1"/>
          </p:cNvPicPr>
          <p:nvPr/>
        </p:nvPicPr>
        <p:blipFill>
          <a:blip r:embed="rId2" cstate="print"/>
          <a:srcRect/>
          <a:stretch>
            <a:fillRect/>
          </a:stretch>
        </p:blipFill>
        <p:spPr bwMode="auto">
          <a:xfrm>
            <a:off x="4876800" y="3424237"/>
            <a:ext cx="2676525" cy="3433763"/>
          </a:xfrm>
          <a:prstGeom prst="rect">
            <a:avLst/>
          </a:prstGeom>
          <a:noFill/>
          <a:ln w="9525">
            <a:noFill/>
            <a:miter lim="800000"/>
            <a:headEnd/>
            <a:tailEnd/>
          </a:ln>
        </p:spPr>
      </p:pic>
      <p:pic>
        <p:nvPicPr>
          <p:cNvPr id="56325" name="Picture 6" descr="dna"/>
          <p:cNvPicPr>
            <a:picLocks noChangeAspect="1" noChangeArrowheads="1"/>
          </p:cNvPicPr>
          <p:nvPr/>
        </p:nvPicPr>
        <p:blipFill>
          <a:blip r:embed="rId3" cstate="print"/>
          <a:srcRect/>
          <a:stretch>
            <a:fillRect/>
          </a:stretch>
        </p:blipFill>
        <p:spPr bwMode="auto">
          <a:xfrm>
            <a:off x="1371600" y="3516086"/>
            <a:ext cx="1846847" cy="3341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533400"/>
            <a:ext cx="8458200" cy="1066800"/>
          </a:xfrm>
        </p:spPr>
        <p:txBody>
          <a:bodyPr/>
          <a:lstStyle/>
          <a:p>
            <a:pPr eaLnBrk="1" hangingPunct="1"/>
            <a:r>
              <a:rPr lang="en-US" i="1" smtClean="0"/>
              <a:t>How can DNA mutate?</a:t>
            </a:r>
            <a:endParaRPr lang="en-US" smtClean="0"/>
          </a:p>
        </p:txBody>
      </p:sp>
      <p:sp>
        <p:nvSpPr>
          <p:cNvPr id="57347" name="Content Placeholder 2"/>
          <p:cNvSpPr>
            <a:spLocks noGrp="1"/>
          </p:cNvSpPr>
          <p:nvPr>
            <p:ph idx="1"/>
          </p:nvPr>
        </p:nvSpPr>
        <p:spPr>
          <a:xfrm>
            <a:off x="381000" y="1371600"/>
            <a:ext cx="8382000" cy="4821238"/>
          </a:xfrm>
        </p:spPr>
        <p:txBody>
          <a:bodyPr/>
          <a:lstStyle/>
          <a:p>
            <a:pPr eaLnBrk="1" hangingPunct="1"/>
            <a:r>
              <a:rPr lang="en-US" b="1" u="sng" smtClean="0">
                <a:solidFill>
                  <a:schemeClr val="hlink"/>
                </a:solidFill>
              </a:rPr>
              <a:t>Mutation</a:t>
            </a:r>
            <a:r>
              <a:rPr lang="en-US" smtClean="0"/>
              <a:t> = a mistake or change in the DNA sequence. </a:t>
            </a:r>
          </a:p>
          <a:p>
            <a:pPr lvl="1" eaLnBrk="1" hangingPunct="1"/>
            <a:r>
              <a:rPr lang="en-US" smtClean="0"/>
              <a:t>Causes: mistake during replication,exposure to x-rays, ultraviolet light, radioactive substances or certain chemicals.</a:t>
            </a:r>
          </a:p>
        </p:txBody>
      </p:sp>
      <p:pic>
        <p:nvPicPr>
          <p:cNvPr id="57348" name="Picture 5" descr="12_04_09"/>
          <p:cNvPicPr>
            <a:picLocks noChangeAspect="1" noChangeArrowheads="1"/>
          </p:cNvPicPr>
          <p:nvPr/>
        </p:nvPicPr>
        <p:blipFill>
          <a:blip r:embed="rId2" cstate="print"/>
          <a:srcRect/>
          <a:stretch>
            <a:fillRect/>
          </a:stretch>
        </p:blipFill>
        <p:spPr bwMode="auto">
          <a:xfrm>
            <a:off x="228600" y="3559175"/>
            <a:ext cx="2971800" cy="3316288"/>
          </a:xfrm>
          <a:prstGeom prst="rect">
            <a:avLst/>
          </a:prstGeom>
          <a:noFill/>
          <a:ln w="9525">
            <a:noFill/>
            <a:miter lim="800000"/>
            <a:headEnd/>
            <a:tailEnd/>
          </a:ln>
        </p:spPr>
      </p:pic>
      <p:pic>
        <p:nvPicPr>
          <p:cNvPr id="57349" name="Picture 6" descr="12_04_07"/>
          <p:cNvPicPr>
            <a:picLocks noChangeAspect="1" noChangeArrowheads="1"/>
          </p:cNvPicPr>
          <p:nvPr/>
        </p:nvPicPr>
        <p:blipFill>
          <a:blip r:embed="rId3" cstate="print"/>
          <a:srcRect/>
          <a:stretch>
            <a:fillRect/>
          </a:stretch>
        </p:blipFill>
        <p:spPr bwMode="auto">
          <a:xfrm>
            <a:off x="3324225" y="3559175"/>
            <a:ext cx="2900363" cy="3200400"/>
          </a:xfrm>
          <a:prstGeom prst="rect">
            <a:avLst/>
          </a:prstGeom>
          <a:noFill/>
          <a:ln w="9525">
            <a:noFill/>
            <a:miter lim="800000"/>
            <a:headEnd/>
            <a:tailEnd/>
          </a:ln>
        </p:spPr>
      </p:pic>
      <p:pic>
        <p:nvPicPr>
          <p:cNvPr id="57350" name="Picture 1"/>
          <p:cNvPicPr>
            <a:picLocks noChangeAspect="1" noChangeArrowheads="1"/>
          </p:cNvPicPr>
          <p:nvPr/>
        </p:nvPicPr>
        <p:blipFill>
          <a:blip r:embed="rId4" cstate="print"/>
          <a:srcRect/>
          <a:stretch>
            <a:fillRect/>
          </a:stretch>
        </p:blipFill>
        <p:spPr bwMode="auto">
          <a:xfrm>
            <a:off x="6324600" y="3581400"/>
            <a:ext cx="22098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457200"/>
            <a:ext cx="9144000" cy="1447800"/>
          </a:xfrm>
        </p:spPr>
        <p:txBody>
          <a:bodyPr/>
          <a:lstStyle/>
          <a:p>
            <a:pPr eaLnBrk="1" hangingPunct="1"/>
            <a:r>
              <a:rPr lang="en-US" i="1" smtClean="0"/>
              <a:t>Why don't all mutations result in visible change?</a:t>
            </a:r>
            <a:endParaRPr lang="en-US" smtClean="0"/>
          </a:p>
        </p:txBody>
      </p:sp>
      <p:sp>
        <p:nvSpPr>
          <p:cNvPr id="58371" name="Content Placeholder 2"/>
          <p:cNvSpPr>
            <a:spLocks noGrp="1"/>
          </p:cNvSpPr>
          <p:nvPr>
            <p:ph idx="1"/>
          </p:nvPr>
        </p:nvSpPr>
        <p:spPr>
          <a:xfrm>
            <a:off x="0" y="1905000"/>
            <a:ext cx="5257800" cy="4953000"/>
          </a:xfrm>
        </p:spPr>
        <p:txBody>
          <a:bodyPr/>
          <a:lstStyle/>
          <a:p>
            <a:pPr eaLnBrk="1" hangingPunct="1"/>
            <a:r>
              <a:rPr lang="en-US" dirty="0" smtClean="0"/>
              <a:t>Not all mutations are harmful, some may be beneficial, and some may not be visible (silent mutation). </a:t>
            </a:r>
          </a:p>
          <a:p>
            <a:pPr lvl="1" eaLnBrk="1" hangingPunct="1"/>
            <a:r>
              <a:rPr lang="en-US" dirty="0" smtClean="0"/>
              <a:t>Silent mutations occur because the same amino acid is created despite the error. </a:t>
            </a:r>
          </a:p>
        </p:txBody>
      </p:sp>
      <p:pic>
        <p:nvPicPr>
          <p:cNvPr id="58372" name="Picture 4" descr="sb4138f1"/>
          <p:cNvPicPr>
            <a:picLocks noChangeAspect="1" noChangeArrowheads="1"/>
          </p:cNvPicPr>
          <p:nvPr/>
        </p:nvPicPr>
        <p:blipFill>
          <a:blip r:embed="rId2" cstate="print"/>
          <a:srcRect/>
          <a:stretch>
            <a:fillRect/>
          </a:stretch>
        </p:blipFill>
        <p:spPr bwMode="auto">
          <a:xfrm>
            <a:off x="5356225" y="1143000"/>
            <a:ext cx="3787775" cy="3739613"/>
          </a:xfrm>
          <a:prstGeom prst="rect">
            <a:avLst/>
          </a:prstGeom>
          <a:noFill/>
          <a:ln w="9525">
            <a:noFill/>
            <a:miter lim="800000"/>
            <a:headEnd/>
            <a:tailEnd/>
          </a:ln>
        </p:spPr>
      </p:pic>
      <p:pic>
        <p:nvPicPr>
          <p:cNvPr id="58373" name="Picture 1"/>
          <p:cNvPicPr>
            <a:picLocks noChangeAspect="1" noChangeArrowheads="1"/>
          </p:cNvPicPr>
          <p:nvPr/>
        </p:nvPicPr>
        <p:blipFill>
          <a:blip r:embed="rId3" cstate="print"/>
          <a:srcRect/>
          <a:stretch>
            <a:fillRect/>
          </a:stretch>
        </p:blipFill>
        <p:spPr bwMode="auto">
          <a:xfrm>
            <a:off x="5181600" y="4953000"/>
            <a:ext cx="2027339"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DNA Replication</a:t>
            </a:r>
          </a:p>
        </p:txBody>
      </p:sp>
      <p:sp>
        <p:nvSpPr>
          <p:cNvPr id="59395" name="Content Placeholder 2"/>
          <p:cNvSpPr>
            <a:spLocks noGrp="1"/>
          </p:cNvSpPr>
          <p:nvPr>
            <p:ph idx="1"/>
          </p:nvPr>
        </p:nvSpPr>
        <p:spPr/>
        <p:txBody>
          <a:bodyPr/>
          <a:lstStyle/>
          <a:p>
            <a:pPr eaLnBrk="1" hangingPunct="1"/>
            <a:r>
              <a:rPr lang="en-US" b="1" smtClean="0"/>
              <a:t>Key Vocabulary: </a:t>
            </a:r>
            <a:r>
              <a:rPr lang="en-US" smtClean="0"/>
              <a:t>DNA, protein synthesis, replication, RNA, transcription, translation, mRNA, tRNA, ribosome, amino acid, protein</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066800"/>
          </a:xfrm>
        </p:spPr>
        <p:txBody>
          <a:bodyPr>
            <a:normAutofit fontScale="90000"/>
          </a:bodyPr>
          <a:lstStyle/>
          <a:p>
            <a:pPr eaLnBrk="1" fontAlgn="auto" hangingPunct="1">
              <a:spcAft>
                <a:spcPts val="0"/>
              </a:spcAft>
              <a:defRPr/>
            </a:pPr>
            <a:r>
              <a:rPr lang="en-US" b="1" u="sng" dirty="0" smtClean="0"/>
              <a:t>Biology Review L.16.10 – Biotechnology</a:t>
            </a:r>
            <a:r>
              <a:rPr lang="en-US" dirty="0" smtClean="0"/>
              <a:t/>
            </a:r>
            <a:br>
              <a:rPr lang="en-US" dirty="0" smtClean="0"/>
            </a:br>
            <a:r>
              <a:rPr lang="en-US" b="1" i="1" dirty="0" smtClean="0"/>
              <a:t>Evaluate the impact of biotechnology on the individual, society and the environment, including medical and ethical issues.</a:t>
            </a:r>
            <a:r>
              <a:rPr lang="en-US" dirty="0" smtClean="0"/>
              <a:t/>
            </a:r>
            <a:br>
              <a:rPr lang="en-US" dirty="0" smtClean="0"/>
            </a:br>
            <a:endParaRPr lang="en-US" dirty="0"/>
          </a:p>
        </p:txBody>
      </p:sp>
      <p:sp>
        <p:nvSpPr>
          <p:cNvPr id="60419" name="Content Placeholder 2"/>
          <p:cNvSpPr>
            <a:spLocks noGrp="1"/>
          </p:cNvSpPr>
          <p:nvPr>
            <p:ph idx="1"/>
          </p:nvPr>
        </p:nvSpPr>
        <p:spPr>
          <a:xfrm>
            <a:off x="304800" y="3332163"/>
            <a:ext cx="8229600" cy="3525837"/>
          </a:xfrm>
        </p:spPr>
        <p:txBody>
          <a:bodyPr/>
          <a:lstStyle/>
          <a:p>
            <a:pPr eaLnBrk="1" hangingPunct="1"/>
            <a:r>
              <a:rPr lang="en-US" smtClean="0"/>
              <a:t>Explain how similarities in the genetic codes of organisms are due to common ancestry and the process of inheritance.</a:t>
            </a:r>
          </a:p>
          <a:p>
            <a:pPr eaLnBrk="1" hangingPunct="1"/>
            <a:r>
              <a:rPr lang="en-US" smtClean="0"/>
              <a:t>Evaluate examples and/or explain the possible impact of biotechnology on the individual, society, and/or the environment.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371600"/>
          </a:xfrm>
        </p:spPr>
        <p:txBody>
          <a:bodyPr>
            <a:normAutofit fontScale="90000"/>
          </a:bodyPr>
          <a:lstStyle/>
          <a:p>
            <a:pPr eaLnBrk="1" fontAlgn="auto" hangingPunct="1">
              <a:spcAft>
                <a:spcPts val="0"/>
              </a:spcAft>
              <a:defRPr/>
            </a:pPr>
            <a:r>
              <a:rPr lang="en-US" dirty="0" smtClean="0"/>
              <a:t/>
            </a:r>
            <a:br>
              <a:rPr lang="en-US" dirty="0" smtClean="0"/>
            </a:br>
            <a:r>
              <a:rPr lang="en-US" i="1" dirty="0" smtClean="0"/>
              <a:t>Why do scientists use DNA as evidence that all organisms are related?</a:t>
            </a:r>
            <a:r>
              <a:rPr lang="en-US" dirty="0" smtClean="0"/>
              <a:t/>
            </a:r>
            <a:br>
              <a:rPr lang="en-US" dirty="0" smtClean="0"/>
            </a:br>
            <a:endParaRPr lang="en-US" dirty="0"/>
          </a:p>
        </p:txBody>
      </p:sp>
      <p:sp>
        <p:nvSpPr>
          <p:cNvPr id="61443" name="Content Placeholder 2"/>
          <p:cNvSpPr>
            <a:spLocks noGrp="1"/>
          </p:cNvSpPr>
          <p:nvPr>
            <p:ph idx="1"/>
          </p:nvPr>
        </p:nvSpPr>
        <p:spPr>
          <a:xfrm>
            <a:off x="0" y="2133600"/>
            <a:ext cx="8915400" cy="4440238"/>
          </a:xfrm>
        </p:spPr>
        <p:txBody>
          <a:bodyPr/>
          <a:lstStyle/>
          <a:p>
            <a:pPr eaLnBrk="1" hangingPunct="1"/>
            <a:r>
              <a:rPr lang="en-US" smtClean="0"/>
              <a:t>DNA evidence provides the most accurate information on the relationship between organisms. </a:t>
            </a:r>
          </a:p>
          <a:p>
            <a:pPr eaLnBrk="1" hangingPunct="1"/>
            <a:r>
              <a:rPr lang="en-US" smtClean="0"/>
              <a:t>DNA Evidence can also be called molecular evidence</a:t>
            </a:r>
          </a:p>
        </p:txBody>
      </p:sp>
      <p:pic>
        <p:nvPicPr>
          <p:cNvPr id="61444" name="Picture 1"/>
          <p:cNvPicPr>
            <a:picLocks noChangeAspect="1" noChangeArrowheads="1"/>
          </p:cNvPicPr>
          <p:nvPr/>
        </p:nvPicPr>
        <p:blipFill>
          <a:blip r:embed="rId2" cstate="print"/>
          <a:srcRect/>
          <a:stretch>
            <a:fillRect/>
          </a:stretch>
        </p:blipFill>
        <p:spPr bwMode="auto">
          <a:xfrm>
            <a:off x="2590800" y="38100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219200"/>
          </a:xfrm>
        </p:spPr>
        <p:txBody>
          <a:bodyPr>
            <a:normAutofit fontScale="90000"/>
          </a:bodyPr>
          <a:lstStyle/>
          <a:p>
            <a:pPr eaLnBrk="1" fontAlgn="auto" hangingPunct="1">
              <a:spcAft>
                <a:spcPts val="0"/>
              </a:spcAft>
              <a:defRPr/>
            </a:pPr>
            <a:r>
              <a:rPr lang="en-US" i="1" dirty="0" smtClean="0"/>
              <a:t>How can biotechnology have positive and negative impacts on society?</a:t>
            </a:r>
            <a:endParaRPr lang="en-US" dirty="0"/>
          </a:p>
        </p:txBody>
      </p:sp>
      <p:sp>
        <p:nvSpPr>
          <p:cNvPr id="62467" name="Content Placeholder 2"/>
          <p:cNvSpPr>
            <a:spLocks noGrp="1"/>
          </p:cNvSpPr>
          <p:nvPr>
            <p:ph idx="1"/>
          </p:nvPr>
        </p:nvSpPr>
        <p:spPr>
          <a:xfrm>
            <a:off x="228600" y="1981200"/>
            <a:ext cx="8458200" cy="4592638"/>
          </a:xfrm>
        </p:spPr>
        <p:txBody>
          <a:bodyPr/>
          <a:lstStyle/>
          <a:p>
            <a:pPr eaLnBrk="1" hangingPunct="1"/>
            <a:r>
              <a:rPr lang="en-US" dirty="0" smtClean="0"/>
              <a:t>Positive Impacts </a:t>
            </a:r>
          </a:p>
          <a:p>
            <a:pPr lvl="1" eaLnBrk="1" hangingPunct="1"/>
            <a:r>
              <a:rPr lang="en-US" dirty="0" smtClean="0"/>
              <a:t>Increase quality of life</a:t>
            </a:r>
          </a:p>
          <a:p>
            <a:pPr lvl="1" eaLnBrk="1" hangingPunct="1"/>
            <a:r>
              <a:rPr lang="en-US" dirty="0" smtClean="0"/>
              <a:t>Increase food production</a:t>
            </a:r>
          </a:p>
          <a:p>
            <a:pPr lvl="1" eaLnBrk="1" hangingPunct="1"/>
            <a:r>
              <a:rPr lang="en-US" dirty="0" smtClean="0"/>
              <a:t>Treatment for diseases</a:t>
            </a:r>
          </a:p>
          <a:p>
            <a:pPr eaLnBrk="1" hangingPunct="1"/>
            <a:r>
              <a:rPr lang="en-US" dirty="0" smtClean="0"/>
              <a:t>Negative Impacts</a:t>
            </a:r>
          </a:p>
          <a:p>
            <a:pPr lvl="1" eaLnBrk="1" hangingPunct="1"/>
            <a:r>
              <a:rPr lang="en-US" dirty="0" smtClean="0"/>
              <a:t>Antibiotic resistance</a:t>
            </a:r>
          </a:p>
          <a:p>
            <a:pPr lvl="1" eaLnBrk="1" hangingPunct="1"/>
            <a:r>
              <a:rPr lang="en-US" dirty="0" smtClean="0"/>
              <a:t>Pest resistance in genetically modified foods</a:t>
            </a:r>
          </a:p>
          <a:p>
            <a:pPr lvl="1" eaLnBrk="1" hangingPunct="1"/>
            <a:r>
              <a:rPr lang="en-US" dirty="0" smtClean="0"/>
              <a:t>Moral/ethical issues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1066800"/>
          </a:xfrm>
        </p:spPr>
        <p:txBody>
          <a:bodyPr>
            <a:normAutofit fontScale="90000"/>
          </a:bodyPr>
          <a:lstStyle/>
          <a:p>
            <a:pPr eaLnBrk="1" fontAlgn="auto" hangingPunct="1">
              <a:spcAft>
                <a:spcPts val="0"/>
              </a:spcAft>
              <a:defRPr/>
            </a:pPr>
            <a:r>
              <a:rPr lang="en-US" b="1" u="sng" dirty="0" smtClean="0"/>
              <a:t>Biology Review L.15.1 – Theory of </a:t>
            </a:r>
            <a:r>
              <a:rPr lang="en-US" sz="3100" b="1" u="sng" dirty="0" smtClean="0"/>
              <a:t>Evolution</a:t>
            </a:r>
            <a:r>
              <a:rPr lang="en-US" sz="3100" dirty="0" smtClean="0"/>
              <a:t/>
            </a:r>
            <a:br>
              <a:rPr lang="en-US" sz="3100" dirty="0" smtClean="0"/>
            </a:br>
            <a:r>
              <a:rPr lang="en-US" sz="3100" b="1" i="1" dirty="0" smtClean="0"/>
              <a:t>Explain how the scientific theory of evolution is supported by the fossil record, comparative anatomy, comparative embryology, biogeography, molecular biology, and observed evolutionary change.</a:t>
            </a:r>
            <a:r>
              <a:rPr lang="en-US" dirty="0" smtClean="0"/>
              <a:t/>
            </a:r>
            <a:br>
              <a:rPr lang="en-US" dirty="0" smtClean="0"/>
            </a:br>
            <a:endParaRPr lang="en-US" dirty="0"/>
          </a:p>
        </p:txBody>
      </p:sp>
      <p:sp>
        <p:nvSpPr>
          <p:cNvPr id="3" name="Content Placeholder 2"/>
          <p:cNvSpPr>
            <a:spLocks noGrp="1"/>
          </p:cNvSpPr>
          <p:nvPr>
            <p:ph idx="1"/>
          </p:nvPr>
        </p:nvSpPr>
        <p:spPr>
          <a:xfrm>
            <a:off x="533400" y="3713163"/>
            <a:ext cx="8229600" cy="3144837"/>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dirty="0" smtClean="0"/>
              <a:t>Identify evidence and/or explain how the scientific theory of evolution is supported by the fossil record, comparative anatomy, comparative embryology, biogeography, molecular biology, and observable evolutionary change.</a:t>
            </a:r>
          </a:p>
          <a:p>
            <a:pPr marL="365760" indent="-256032" eaLnBrk="1" fontAlgn="auto" hangingPunct="1">
              <a:spcAft>
                <a:spcPts val="0"/>
              </a:spcAft>
              <a:buClr>
                <a:schemeClr val="accent3"/>
              </a:buClr>
              <a:buFont typeface="Georgia"/>
              <a:buChar char="•"/>
              <a:defRPr/>
            </a:pPr>
            <a:r>
              <a:rPr lang="en-US" dirty="0" smtClean="0"/>
              <a:t>Explain the development of a theory.</a:t>
            </a:r>
          </a:p>
          <a:p>
            <a:pPr marL="365760" indent="-256032" eaLnBrk="1" fontAlgn="auto" hangingPunct="1">
              <a:spcAft>
                <a:spcPts val="0"/>
              </a:spcAft>
              <a:buClr>
                <a:schemeClr val="accent3"/>
              </a:buClr>
              <a:buFont typeface="Georgia"/>
              <a:buChar char="•"/>
              <a:defRPr/>
            </a:pPr>
            <a:r>
              <a:rPr lang="en-US" dirty="0" smtClean="0"/>
              <a:t>Recognize the differences between theories and laws.</a:t>
            </a:r>
          </a:p>
          <a:p>
            <a:pPr marL="365760" indent="-256032" eaLnBrk="1" fontAlgn="auto" hangingPunct="1">
              <a:spcAft>
                <a:spcPts val="0"/>
              </a:spcAft>
              <a:buClr>
                <a:schemeClr val="accent3"/>
              </a:buClr>
              <a:buFont typeface="Georgia"/>
              <a:buNone/>
              <a:defRPr/>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28600" y="685800"/>
            <a:ext cx="8458200" cy="1524000"/>
          </a:xfrm>
        </p:spPr>
        <p:txBody>
          <a:bodyPr/>
          <a:lstStyle/>
          <a:p>
            <a:pPr eaLnBrk="1" hangingPunct="1"/>
            <a:r>
              <a:rPr lang="en-US" i="1" smtClean="0"/>
              <a:t>What is the Theory of Evolution?</a:t>
            </a:r>
            <a:r>
              <a:rPr lang="en-US" smtClean="0"/>
              <a:t/>
            </a:r>
            <a:br>
              <a:rPr lang="en-US" smtClean="0"/>
            </a:br>
            <a:endParaRPr lang="en-US" smtClean="0"/>
          </a:p>
        </p:txBody>
      </p:sp>
      <p:sp>
        <p:nvSpPr>
          <p:cNvPr id="64515" name="Content Placeholder 2"/>
          <p:cNvSpPr>
            <a:spLocks noGrp="1"/>
          </p:cNvSpPr>
          <p:nvPr>
            <p:ph idx="1"/>
          </p:nvPr>
        </p:nvSpPr>
        <p:spPr>
          <a:xfrm>
            <a:off x="0" y="1371600"/>
            <a:ext cx="8534400" cy="5029200"/>
          </a:xfrm>
        </p:spPr>
        <p:txBody>
          <a:bodyPr/>
          <a:lstStyle/>
          <a:p>
            <a:pPr eaLnBrk="1" hangingPunct="1"/>
            <a:r>
              <a:rPr lang="en-US" smtClean="0"/>
              <a:t>Evolution is the change in a population over time </a:t>
            </a:r>
          </a:p>
          <a:p>
            <a:pPr eaLnBrk="1" hangingPunct="1"/>
            <a:r>
              <a:rPr lang="en-US" smtClean="0"/>
              <a:t>Scientific theory that all organisms share a common ancestor. </a:t>
            </a:r>
          </a:p>
          <a:p>
            <a:pPr eaLnBrk="1" hangingPunct="1"/>
            <a:endParaRPr lang="en-US" smtClean="0"/>
          </a:p>
        </p:txBody>
      </p:sp>
      <p:pic>
        <p:nvPicPr>
          <p:cNvPr id="64516" name="Picture 4" descr="pepperedmothslichen"/>
          <p:cNvPicPr>
            <a:picLocks noChangeAspect="1" noChangeArrowheads="1"/>
          </p:cNvPicPr>
          <p:nvPr/>
        </p:nvPicPr>
        <p:blipFill>
          <a:blip r:embed="rId2" cstate="print"/>
          <a:srcRect/>
          <a:stretch>
            <a:fillRect/>
          </a:stretch>
        </p:blipFill>
        <p:spPr bwMode="auto">
          <a:xfrm>
            <a:off x="1981200" y="2754313"/>
            <a:ext cx="6248400" cy="395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066800"/>
            <a:ext cx="9144000" cy="1143000"/>
          </a:xfrm>
        </p:spPr>
        <p:txBody>
          <a:bodyPr/>
          <a:lstStyle/>
          <a:p>
            <a:pPr eaLnBrk="1" hangingPunct="1"/>
            <a:r>
              <a:rPr lang="en-US" sz="2800" b="1" u="sng" smtClean="0"/>
              <a:t>Biology Review L.18.1 – Macromolecules, Enzymes</a:t>
            </a:r>
            <a:r>
              <a:rPr lang="en-US" sz="2800" smtClean="0"/>
              <a:t/>
            </a:r>
            <a:br>
              <a:rPr lang="en-US" sz="2800" smtClean="0"/>
            </a:br>
            <a:r>
              <a:rPr lang="en-US" sz="2800" b="1" i="1" smtClean="0"/>
              <a:t>Describe the basic molecular structures and primary functions of the four major categories of biological macromolecules</a:t>
            </a:r>
            <a:endParaRPr lang="en-US" sz="2800" smtClean="0"/>
          </a:p>
        </p:txBody>
      </p:sp>
      <p:sp>
        <p:nvSpPr>
          <p:cNvPr id="3" name="Content Placeholder 2"/>
          <p:cNvSpPr>
            <a:spLocks noGrp="1"/>
          </p:cNvSpPr>
          <p:nvPr>
            <p:ph idx="1"/>
          </p:nvPr>
        </p:nvSpPr>
        <p:spPr>
          <a:xfrm>
            <a:off x="0" y="2590800"/>
            <a:ext cx="9144000" cy="4267200"/>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dirty="0" smtClean="0"/>
              <a:t>Explain how enzymes speed up the rate of a biochemical reaction by lowering the energy needed to start reaction.</a:t>
            </a:r>
          </a:p>
          <a:p>
            <a:pPr marL="365760" indent="-256032" eaLnBrk="1" fontAlgn="auto" hangingPunct="1">
              <a:spcAft>
                <a:spcPts val="0"/>
              </a:spcAft>
              <a:buClr>
                <a:schemeClr val="accent3"/>
              </a:buClr>
              <a:buFont typeface="Georgia"/>
              <a:buChar char="•"/>
              <a:defRPr/>
            </a:pPr>
            <a:r>
              <a:rPr lang="en-US" dirty="0" smtClean="0"/>
              <a:t>Identify and/or describe the effect of environmental factors on enzyme activity.</a:t>
            </a:r>
          </a:p>
          <a:p>
            <a:pPr marL="365760" indent="-256032" eaLnBrk="1" fontAlgn="auto" hangingPunct="1">
              <a:spcAft>
                <a:spcPts val="0"/>
              </a:spcAft>
              <a:buClr>
                <a:schemeClr val="accent3"/>
              </a:buClr>
              <a:buFont typeface="Georgia"/>
              <a:buChar char="•"/>
              <a:defRPr/>
            </a:pPr>
            <a:r>
              <a:rPr lang="en-US" dirty="0" smtClean="0"/>
              <a:t>Identify and/or describe the basic molecular structure of carbohydrates, lipids, proteins, and/or nucleic acids.</a:t>
            </a:r>
          </a:p>
          <a:p>
            <a:pPr marL="365760" indent="-256032" eaLnBrk="1" fontAlgn="auto" hangingPunct="1">
              <a:spcAft>
                <a:spcPts val="0"/>
              </a:spcAft>
              <a:buClr>
                <a:schemeClr val="accent3"/>
              </a:buClr>
              <a:buFont typeface="Georgia"/>
              <a:buChar char="•"/>
              <a:defRPr/>
            </a:pPr>
            <a:r>
              <a:rPr lang="en-US" dirty="0" smtClean="0"/>
              <a:t>Explain the difference between organic and inorganic compounds.</a:t>
            </a:r>
          </a:p>
          <a:p>
            <a:pPr marL="365760" indent="-256032" eaLnBrk="1" fontAlgn="auto" hangingPunct="1">
              <a:spcAft>
                <a:spcPts val="0"/>
              </a:spcAft>
              <a:buClr>
                <a:schemeClr val="accent3"/>
              </a:buClr>
              <a:buFont typeface="Georgia"/>
              <a:buChar char="•"/>
              <a:defRPr/>
            </a:pPr>
            <a:r>
              <a:rPr lang="en-US" dirty="0" smtClean="0"/>
              <a:t>Describe the primary functions of carbohydrates, lipids, proteins, and/or nucleic acids in organisms.</a:t>
            </a:r>
          </a:p>
          <a:p>
            <a:pPr marL="365760" indent="-256032" eaLnBrk="1" fontAlgn="auto" hangingPunct="1">
              <a:spcAft>
                <a:spcPts val="0"/>
              </a:spcAft>
              <a:buClr>
                <a:schemeClr val="accent3"/>
              </a:buClr>
              <a:buFont typeface="Georgia"/>
              <a:buChar char="•"/>
              <a:defRPr/>
            </a:pPr>
            <a:r>
              <a:rPr lang="en-US" dirty="0" smtClean="0"/>
              <a:t>Describe the properties of the carbon atom that make the diversity of carbon compounds possible.</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1600200"/>
          </a:xfrm>
        </p:spPr>
        <p:txBody>
          <a:bodyPr>
            <a:normAutofit fontScale="90000"/>
          </a:bodyPr>
          <a:lstStyle/>
          <a:p>
            <a:pPr eaLnBrk="1" fontAlgn="auto" hangingPunct="1">
              <a:spcAft>
                <a:spcPts val="0"/>
              </a:spcAft>
              <a:defRPr/>
            </a:pPr>
            <a:r>
              <a:rPr lang="en-US" i="1" dirty="0" smtClean="0"/>
              <a:t>List 5 pieces of evidence and explain how it supports the Theory of Evolution.</a:t>
            </a:r>
            <a:r>
              <a:rPr lang="en-US" dirty="0" smtClean="0"/>
              <a:t/>
            </a:r>
            <a:br>
              <a:rPr lang="en-US" dirty="0" smtClean="0"/>
            </a:br>
            <a:endParaRPr lang="en-US" dirty="0"/>
          </a:p>
        </p:txBody>
      </p:sp>
      <p:sp>
        <p:nvSpPr>
          <p:cNvPr id="65539" name="Content Placeholder 2"/>
          <p:cNvSpPr>
            <a:spLocks noGrp="1"/>
          </p:cNvSpPr>
          <p:nvPr>
            <p:ph idx="1"/>
          </p:nvPr>
        </p:nvSpPr>
        <p:spPr>
          <a:xfrm>
            <a:off x="0" y="1427163"/>
            <a:ext cx="4876800" cy="4668837"/>
          </a:xfrm>
        </p:spPr>
        <p:txBody>
          <a:bodyPr/>
          <a:lstStyle/>
          <a:p>
            <a:pPr marL="623888" indent="-514350" eaLnBrk="1" hangingPunct="1">
              <a:buFont typeface="Trebuchet MS" pitchFamily="34" charset="0"/>
              <a:buAutoNum type="arabicPeriod"/>
            </a:pPr>
            <a:r>
              <a:rPr lang="en-US" sz="2400" smtClean="0"/>
              <a:t>Anatomical Evidence </a:t>
            </a:r>
          </a:p>
          <a:p>
            <a:pPr marL="915988" lvl="1" indent="-514350" eaLnBrk="1" hangingPunct="1">
              <a:buFont typeface="Trebuchet MS" pitchFamily="34" charset="0"/>
              <a:buAutoNum type="alphaLcPeriod"/>
            </a:pPr>
            <a:r>
              <a:rPr lang="en-US" sz="2400" smtClean="0"/>
              <a:t>Homologous Structures</a:t>
            </a:r>
          </a:p>
          <a:p>
            <a:pPr marL="915988" lvl="1" indent="-514350" eaLnBrk="1" hangingPunct="1">
              <a:buFont typeface="Trebuchet MS" pitchFamily="34" charset="0"/>
              <a:buAutoNum type="alphaLcPeriod"/>
            </a:pPr>
            <a:r>
              <a:rPr lang="en-US" sz="2400" smtClean="0"/>
              <a:t>Analogous Structures</a:t>
            </a:r>
          </a:p>
          <a:p>
            <a:pPr marL="915988" lvl="1" indent="-514350" eaLnBrk="1" hangingPunct="1">
              <a:buFont typeface="Trebuchet MS" pitchFamily="34" charset="0"/>
              <a:buAutoNum type="alphaLcPeriod"/>
            </a:pPr>
            <a:r>
              <a:rPr lang="en-US" sz="2400" smtClean="0"/>
              <a:t>Vestigial Structures</a:t>
            </a:r>
          </a:p>
          <a:p>
            <a:pPr marL="623888" indent="-514350" eaLnBrk="1" hangingPunct="1">
              <a:buFont typeface="Trebuchet MS" pitchFamily="34" charset="0"/>
              <a:buAutoNum type="arabicPeriod"/>
            </a:pPr>
            <a:r>
              <a:rPr lang="en-US" sz="2400" smtClean="0"/>
              <a:t>Fossil Evidence</a:t>
            </a:r>
          </a:p>
          <a:p>
            <a:pPr marL="623888" indent="-514350" eaLnBrk="1" hangingPunct="1">
              <a:buFont typeface="Trebuchet MS" pitchFamily="34" charset="0"/>
              <a:buAutoNum type="arabicPeriod"/>
            </a:pPr>
            <a:r>
              <a:rPr lang="en-US" sz="2400" smtClean="0"/>
              <a:t>DNA Evidence</a:t>
            </a:r>
          </a:p>
          <a:p>
            <a:pPr marL="623888" indent="-514350" eaLnBrk="1" hangingPunct="1">
              <a:buFont typeface="Trebuchet MS" pitchFamily="34" charset="0"/>
              <a:buAutoNum type="arabicPeriod"/>
            </a:pPr>
            <a:r>
              <a:rPr lang="en-US" sz="2400" smtClean="0"/>
              <a:t>Embryological Evidence</a:t>
            </a:r>
          </a:p>
          <a:p>
            <a:pPr marL="623888" indent="-514350" eaLnBrk="1" hangingPunct="1">
              <a:buFont typeface="Trebuchet MS" pitchFamily="34" charset="0"/>
              <a:buAutoNum type="arabicPeriod"/>
            </a:pPr>
            <a:r>
              <a:rPr lang="en-US" sz="2400" smtClean="0"/>
              <a:t>Artificial Selection</a:t>
            </a:r>
          </a:p>
          <a:p>
            <a:pPr marL="623888" indent="-514350" eaLnBrk="1" hangingPunct="1">
              <a:buFont typeface="Trebuchet MS" pitchFamily="34" charset="0"/>
              <a:buAutoNum type="arabicPeriod"/>
            </a:pPr>
            <a:endParaRPr lang="en-US" sz="2400" smtClean="0"/>
          </a:p>
          <a:p>
            <a:pPr marL="915988" lvl="1" indent="-514350" eaLnBrk="1" hangingPunct="1">
              <a:buFont typeface="Trebuchet MS" pitchFamily="34" charset="0"/>
              <a:buAutoNum type="alphaLcPeriod"/>
            </a:pPr>
            <a:endParaRPr lang="en-US" smtClean="0"/>
          </a:p>
        </p:txBody>
      </p:sp>
      <p:pic>
        <p:nvPicPr>
          <p:cNvPr id="65540" name="Picture 4" descr="T010228A"/>
          <p:cNvPicPr>
            <a:picLocks noChangeAspect="1" noChangeArrowheads="1"/>
          </p:cNvPicPr>
          <p:nvPr/>
        </p:nvPicPr>
        <p:blipFill>
          <a:blip r:embed="rId2" cstate="print"/>
          <a:srcRect/>
          <a:stretch>
            <a:fillRect/>
          </a:stretch>
        </p:blipFill>
        <p:spPr bwMode="auto">
          <a:xfrm>
            <a:off x="5334000" y="1543050"/>
            <a:ext cx="2928938" cy="2682875"/>
          </a:xfrm>
          <a:prstGeom prst="rect">
            <a:avLst/>
          </a:prstGeom>
          <a:noFill/>
          <a:ln w="9525">
            <a:noFill/>
            <a:miter lim="800000"/>
            <a:headEnd/>
            <a:tailEnd/>
          </a:ln>
        </p:spPr>
      </p:pic>
      <p:grpSp>
        <p:nvGrpSpPr>
          <p:cNvPr id="65541" name="Group 5"/>
          <p:cNvGrpSpPr>
            <a:grpSpLocks/>
          </p:cNvGrpSpPr>
          <p:nvPr/>
        </p:nvGrpSpPr>
        <p:grpSpPr bwMode="auto">
          <a:xfrm>
            <a:off x="6096000" y="4191000"/>
            <a:ext cx="3048000" cy="2667000"/>
            <a:chOff x="990600" y="685800"/>
            <a:chExt cx="7038975" cy="5972175"/>
          </a:xfrm>
        </p:grpSpPr>
        <p:pic>
          <p:nvPicPr>
            <p:cNvPr id="65543" name="Picture 6"/>
            <p:cNvPicPr>
              <a:picLocks noChangeAspect="1" noChangeArrowheads="1"/>
            </p:cNvPicPr>
            <p:nvPr/>
          </p:nvPicPr>
          <p:blipFill>
            <a:blip r:embed="rId3" cstate="print"/>
            <a:srcRect/>
            <a:stretch>
              <a:fillRect/>
            </a:stretch>
          </p:blipFill>
          <p:spPr bwMode="auto">
            <a:xfrm>
              <a:off x="990600" y="685800"/>
              <a:ext cx="6943725" cy="1809750"/>
            </a:xfrm>
            <a:prstGeom prst="rect">
              <a:avLst/>
            </a:prstGeom>
            <a:noFill/>
            <a:ln w="9525">
              <a:noFill/>
              <a:miter lim="800000"/>
              <a:headEnd/>
              <a:tailEnd/>
            </a:ln>
          </p:spPr>
        </p:pic>
        <p:pic>
          <p:nvPicPr>
            <p:cNvPr id="65544" name="Picture 8"/>
            <p:cNvPicPr>
              <a:picLocks noChangeAspect="1" noChangeArrowheads="1"/>
            </p:cNvPicPr>
            <p:nvPr/>
          </p:nvPicPr>
          <p:blipFill>
            <a:blip r:embed="rId4" cstate="print"/>
            <a:srcRect/>
            <a:stretch>
              <a:fillRect/>
            </a:stretch>
          </p:blipFill>
          <p:spPr bwMode="auto">
            <a:xfrm>
              <a:off x="1066800" y="2438400"/>
              <a:ext cx="6962775" cy="1800225"/>
            </a:xfrm>
            <a:prstGeom prst="rect">
              <a:avLst/>
            </a:prstGeom>
            <a:noFill/>
            <a:ln w="9525">
              <a:noFill/>
              <a:miter lim="800000"/>
              <a:headEnd/>
              <a:tailEnd/>
            </a:ln>
          </p:spPr>
        </p:pic>
        <p:pic>
          <p:nvPicPr>
            <p:cNvPr id="65545" name="Picture 9"/>
            <p:cNvPicPr>
              <a:picLocks noChangeAspect="1" noChangeArrowheads="1"/>
            </p:cNvPicPr>
            <p:nvPr/>
          </p:nvPicPr>
          <p:blipFill>
            <a:blip r:embed="rId5" cstate="print"/>
            <a:srcRect/>
            <a:stretch>
              <a:fillRect/>
            </a:stretch>
          </p:blipFill>
          <p:spPr bwMode="auto">
            <a:xfrm>
              <a:off x="1066800" y="4038600"/>
              <a:ext cx="6943725" cy="2619375"/>
            </a:xfrm>
            <a:prstGeom prst="rect">
              <a:avLst/>
            </a:prstGeom>
            <a:noFill/>
            <a:ln w="9525">
              <a:noFill/>
              <a:miter lim="800000"/>
              <a:headEnd/>
              <a:tailEnd/>
            </a:ln>
          </p:spPr>
        </p:pic>
      </p:grpSp>
      <p:pic>
        <p:nvPicPr>
          <p:cNvPr id="65542" name="Picture 4" descr="vestigial"/>
          <p:cNvPicPr>
            <a:picLocks noChangeAspect="1" noChangeArrowheads="1"/>
          </p:cNvPicPr>
          <p:nvPr/>
        </p:nvPicPr>
        <p:blipFill>
          <a:blip r:embed="rId6" cstate="print"/>
          <a:srcRect/>
          <a:stretch>
            <a:fillRect/>
          </a:stretch>
        </p:blipFill>
        <p:spPr bwMode="auto">
          <a:xfrm>
            <a:off x="3276600" y="4262438"/>
            <a:ext cx="3289300" cy="259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endParaRPr lang="en-US" smtClean="0"/>
          </a:p>
        </p:txBody>
      </p:sp>
      <p:sp>
        <p:nvSpPr>
          <p:cNvPr id="66563" name="Content Placeholder 2"/>
          <p:cNvSpPr>
            <a:spLocks noGrp="1"/>
          </p:cNvSpPr>
          <p:nvPr>
            <p:ph idx="1"/>
          </p:nvPr>
        </p:nvSpPr>
        <p:spPr/>
        <p:txBody>
          <a:bodyPr/>
          <a:lstStyle/>
          <a:p>
            <a:pPr eaLnBrk="1" hangingPunct="1"/>
            <a:endParaRPr lang="en-US" smtClean="0"/>
          </a:p>
        </p:txBody>
      </p:sp>
      <p:pic>
        <p:nvPicPr>
          <p:cNvPr id="66564" name="Picture 4"/>
          <p:cNvPicPr>
            <a:picLocks noChangeAspect="1" noChangeArrowheads="1"/>
          </p:cNvPicPr>
          <p:nvPr/>
        </p:nvPicPr>
        <p:blipFill>
          <a:blip r:embed="rId2" cstate="print"/>
          <a:srcRect/>
          <a:stretch>
            <a:fillRect/>
          </a:stretch>
        </p:blipFill>
        <p:spPr bwMode="auto">
          <a:xfrm>
            <a:off x="1752600" y="381000"/>
            <a:ext cx="6096000" cy="617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143000"/>
            <a:ext cx="8686800" cy="1066800"/>
          </a:xfrm>
        </p:spPr>
        <p:txBody>
          <a:bodyPr/>
          <a:lstStyle/>
          <a:p>
            <a:pPr eaLnBrk="1" hangingPunct="1"/>
            <a:r>
              <a:rPr lang="en-US" smtClean="0"/>
              <a:t>	Theory of Evolution</a:t>
            </a:r>
          </a:p>
        </p:txBody>
      </p:sp>
      <p:sp>
        <p:nvSpPr>
          <p:cNvPr id="67587" name="Content Placeholder 2"/>
          <p:cNvSpPr>
            <a:spLocks noGrp="1"/>
          </p:cNvSpPr>
          <p:nvPr>
            <p:ph idx="1"/>
          </p:nvPr>
        </p:nvSpPr>
        <p:spPr/>
        <p:txBody>
          <a:bodyPr/>
          <a:lstStyle/>
          <a:p>
            <a:pPr eaLnBrk="1" hangingPunct="1"/>
            <a:r>
              <a:rPr lang="en-US" b="1" smtClean="0"/>
              <a:t>Key Vocabulary:</a:t>
            </a:r>
            <a:r>
              <a:rPr lang="en-US" smtClean="0"/>
              <a:t> continental drift, embryology, evidence, evolution, fossil, genetic drift, gene flow, homologous structures, observations, species, natural selection, theory, speciation, vestigial structures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1676400"/>
            <a:ext cx="9067800" cy="1066800"/>
          </a:xfrm>
        </p:spPr>
        <p:txBody>
          <a:bodyPr/>
          <a:lstStyle/>
          <a:p>
            <a:pPr eaLnBrk="1" hangingPunct="1"/>
            <a:r>
              <a:rPr lang="en-US" sz="3200" b="1" u="sng" smtClean="0"/>
              <a:t>Biology Review L.15.13 – Natural Selection</a:t>
            </a:r>
            <a:r>
              <a:rPr lang="en-US" sz="3200" smtClean="0"/>
              <a:t/>
            </a:r>
            <a:br>
              <a:rPr lang="en-US" sz="3200" smtClean="0"/>
            </a:br>
            <a:r>
              <a:rPr lang="en-US" sz="3200" b="1" i="1" smtClean="0"/>
              <a:t>Describe the conditions required for natural selection, including: overproduction of offspring, inherited variation, and the struggle to survive, which result in differential reproductive success.</a:t>
            </a:r>
            <a:r>
              <a:rPr lang="en-US" sz="3200" smtClean="0"/>
              <a:t/>
            </a:r>
            <a:br>
              <a:rPr lang="en-US" sz="3200" smtClean="0"/>
            </a:br>
            <a:endParaRPr lang="en-US" sz="3200" smtClean="0"/>
          </a:p>
        </p:txBody>
      </p:sp>
      <p:sp>
        <p:nvSpPr>
          <p:cNvPr id="3" name="Content Placeholder 2"/>
          <p:cNvSpPr>
            <a:spLocks noGrp="1"/>
          </p:cNvSpPr>
          <p:nvPr>
            <p:ph idx="1"/>
          </p:nvPr>
        </p:nvSpPr>
        <p:spPr>
          <a:xfrm>
            <a:off x="0" y="3408363"/>
            <a:ext cx="8686800" cy="3525837"/>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dirty="0" smtClean="0"/>
              <a:t>Explain and/or describe the conditions required for natural selection that result in differential reproductive success.</a:t>
            </a:r>
          </a:p>
          <a:p>
            <a:pPr marL="365760" indent="-256032" eaLnBrk="1" fontAlgn="auto" hangingPunct="1">
              <a:spcAft>
                <a:spcPts val="0"/>
              </a:spcAft>
              <a:buClr>
                <a:schemeClr val="accent3"/>
              </a:buClr>
              <a:buFont typeface="Georgia"/>
              <a:buChar char="•"/>
              <a:defRPr/>
            </a:pPr>
            <a:r>
              <a:rPr lang="en-US" dirty="0" smtClean="0"/>
              <a:t>Explain and/or describe the scientific mechanisms, such as genetic drift, gene flow, and nonrandom mating, resulting in evolutionary change.</a:t>
            </a:r>
          </a:p>
          <a:p>
            <a:pPr marL="365760" indent="-256032" eaLnBrk="1" fontAlgn="auto" hangingPunct="1">
              <a:spcAft>
                <a:spcPts val="0"/>
              </a:spcAft>
              <a:buClr>
                <a:schemeClr val="accent3"/>
              </a:buClr>
              <a:buFont typeface="Georgia"/>
              <a:buChar char="•"/>
              <a:defRPr/>
            </a:pPr>
            <a:r>
              <a:rPr lang="en-US" dirty="0" smtClean="0"/>
              <a:t>Explain and/or describe how mutation and genetic recombination increase genetic variation</a:t>
            </a:r>
          </a:p>
          <a:p>
            <a:pPr marL="365760" indent="-256032" eaLnBrk="1" fontAlgn="auto" hangingPunct="1">
              <a:spcAft>
                <a:spcPts val="0"/>
              </a:spcAft>
              <a:buClr>
                <a:schemeClr val="accent3"/>
              </a:buClr>
              <a:buFont typeface="Georgia"/>
              <a:buNone/>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458200" cy="1066800"/>
          </a:xfrm>
        </p:spPr>
        <p:txBody>
          <a:bodyPr>
            <a:normAutofit fontScale="90000"/>
          </a:bodyPr>
          <a:lstStyle/>
          <a:p>
            <a:pPr eaLnBrk="1" fontAlgn="auto" hangingPunct="1">
              <a:spcAft>
                <a:spcPts val="0"/>
              </a:spcAft>
              <a:defRPr/>
            </a:pPr>
            <a:r>
              <a:rPr lang="en-US" i="1" dirty="0" smtClean="0"/>
              <a:t>What are the principles of natural selection?</a:t>
            </a:r>
            <a:r>
              <a:rPr lang="en-US" dirty="0" smtClean="0"/>
              <a:t/>
            </a:r>
            <a:br>
              <a:rPr lang="en-US" dirty="0" smtClean="0"/>
            </a:br>
            <a:endParaRPr lang="en-US" dirty="0"/>
          </a:p>
        </p:txBody>
      </p:sp>
      <p:sp>
        <p:nvSpPr>
          <p:cNvPr id="69635" name="Content Placeholder 2"/>
          <p:cNvSpPr>
            <a:spLocks noGrp="1"/>
          </p:cNvSpPr>
          <p:nvPr>
            <p:ph idx="1"/>
          </p:nvPr>
        </p:nvSpPr>
        <p:spPr/>
        <p:txBody>
          <a:bodyPr/>
          <a:lstStyle/>
          <a:p>
            <a:pPr marL="622300" indent="-514350" eaLnBrk="1" hangingPunct="1">
              <a:buFont typeface="Trebuchet MS" pitchFamily="34" charset="0"/>
              <a:buAutoNum type="arabicPeriod"/>
            </a:pPr>
            <a:r>
              <a:rPr lang="en-US" smtClean="0"/>
              <a:t>Over production of offspring (lots of babies)</a:t>
            </a:r>
          </a:p>
          <a:p>
            <a:pPr marL="622300" indent="-514350" eaLnBrk="1" hangingPunct="1">
              <a:buFont typeface="Trebuchet MS" pitchFamily="34" charset="0"/>
              <a:buAutoNum type="arabicPeriod"/>
            </a:pPr>
            <a:r>
              <a:rPr lang="en-US" smtClean="0"/>
              <a:t>Offspring have variation in traits</a:t>
            </a:r>
          </a:p>
          <a:p>
            <a:pPr marL="622300" indent="-514350" eaLnBrk="1" hangingPunct="1">
              <a:buFont typeface="Trebuchet MS" pitchFamily="34" charset="0"/>
              <a:buAutoNum type="arabicPeriod"/>
            </a:pPr>
            <a:r>
              <a:rPr lang="en-US" smtClean="0"/>
              <a:t>Some traits are better suited to the environment than others (struggle to survive/competition)</a:t>
            </a:r>
          </a:p>
          <a:p>
            <a:pPr marL="622300" indent="-514350" eaLnBrk="1" hangingPunct="1">
              <a:buFont typeface="Trebuchet MS" pitchFamily="34" charset="0"/>
              <a:buAutoNum type="arabicPeriod"/>
            </a:pPr>
            <a:r>
              <a:rPr lang="en-US" smtClean="0"/>
              <a:t>Organisms with better traits survive and reproduce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76400"/>
          </a:xfrm>
        </p:spPr>
        <p:txBody>
          <a:bodyPr>
            <a:normAutofit fontScale="90000"/>
          </a:bodyPr>
          <a:lstStyle/>
          <a:p>
            <a:pPr eaLnBrk="1" fontAlgn="auto" hangingPunct="1">
              <a:spcAft>
                <a:spcPts val="0"/>
              </a:spcAft>
              <a:defRPr/>
            </a:pPr>
            <a:r>
              <a:rPr lang="en-US" i="1" dirty="0" smtClean="0"/>
              <a:t> </a:t>
            </a:r>
            <a:r>
              <a:rPr lang="en-US" dirty="0" smtClean="0"/>
              <a:t/>
            </a:r>
            <a:br>
              <a:rPr lang="en-US" dirty="0" smtClean="0"/>
            </a:br>
            <a:r>
              <a:rPr lang="en-US" i="1" dirty="0" smtClean="0"/>
              <a:t> </a:t>
            </a:r>
            <a:r>
              <a:rPr lang="en-US" dirty="0" smtClean="0"/>
              <a:t/>
            </a:r>
            <a:br>
              <a:rPr lang="en-US" dirty="0" smtClean="0"/>
            </a:br>
            <a:r>
              <a:rPr lang="en-US" i="1" dirty="0" smtClean="0"/>
              <a:t>How do mechanisms like genetic drift, gene flow and nonrandom mating result in evolutionary change?</a:t>
            </a:r>
            <a:r>
              <a:rPr lang="en-US" dirty="0" smtClean="0"/>
              <a:t/>
            </a:r>
            <a:br>
              <a:rPr lang="en-US" dirty="0" smtClean="0"/>
            </a:br>
            <a:endParaRPr lang="en-US" dirty="0"/>
          </a:p>
        </p:txBody>
      </p:sp>
      <p:sp>
        <p:nvSpPr>
          <p:cNvPr id="70659" name="Content Placeholder 2"/>
          <p:cNvSpPr>
            <a:spLocks noGrp="1"/>
          </p:cNvSpPr>
          <p:nvPr>
            <p:ph idx="1"/>
          </p:nvPr>
        </p:nvSpPr>
        <p:spPr>
          <a:xfrm>
            <a:off x="228600" y="2249488"/>
            <a:ext cx="8458200" cy="4324350"/>
          </a:xfrm>
        </p:spPr>
        <p:txBody>
          <a:bodyPr/>
          <a:lstStyle/>
          <a:p>
            <a:pPr eaLnBrk="1" hangingPunct="1"/>
            <a:r>
              <a:rPr lang="en-US" b="1" smtClean="0"/>
              <a:t>Genetic drift- </a:t>
            </a:r>
            <a:r>
              <a:rPr lang="en-US" smtClean="0"/>
              <a:t>Random event that could happen regardless of how “good” your genes are.</a:t>
            </a:r>
          </a:p>
          <a:p>
            <a:pPr lvl="1" eaLnBrk="1" hangingPunct="1"/>
            <a:r>
              <a:rPr lang="en-US" smtClean="0"/>
              <a:t>Ex: Stepping on an ant </a:t>
            </a:r>
          </a:p>
          <a:p>
            <a:pPr eaLnBrk="1" hangingPunct="1"/>
            <a:r>
              <a:rPr lang="en-US" b="1" smtClean="0"/>
              <a:t>Gene flow- </a:t>
            </a:r>
            <a:r>
              <a:rPr lang="en-US" smtClean="0"/>
              <a:t>Immigration/Emigration; movement of genes to a new population</a:t>
            </a:r>
          </a:p>
          <a:p>
            <a:pPr eaLnBrk="1" hangingPunct="1"/>
            <a:r>
              <a:rPr lang="en-US" b="1" smtClean="0"/>
              <a:t>Nonrandom mating- </a:t>
            </a:r>
            <a:r>
              <a:rPr lang="en-US" smtClean="0"/>
              <a:t>Decreases genetic variation= less chance of surviving an environmental change. </a:t>
            </a:r>
            <a:br>
              <a:rPr lang="en-US" smtClean="0"/>
            </a:b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91600" cy="1066800"/>
          </a:xfrm>
        </p:spPr>
        <p:txBody>
          <a:bodyPr>
            <a:normAutofit fontScale="90000"/>
          </a:bodyPr>
          <a:lstStyle/>
          <a:p>
            <a:pPr eaLnBrk="1" fontAlgn="auto" hangingPunct="1">
              <a:spcAft>
                <a:spcPts val="0"/>
              </a:spcAft>
              <a:defRPr/>
            </a:pPr>
            <a:r>
              <a:rPr lang="en-US" dirty="0" smtClean="0"/>
              <a:t/>
            </a:r>
            <a:br>
              <a:rPr lang="en-US" dirty="0" smtClean="0"/>
            </a:br>
            <a:r>
              <a:rPr lang="en-US" i="1" dirty="0" smtClean="0"/>
              <a:t>How do mutation and genetic recombination increase genetic variation?</a:t>
            </a:r>
            <a:r>
              <a:rPr lang="en-US" dirty="0" smtClean="0"/>
              <a:t/>
            </a:r>
            <a:br>
              <a:rPr lang="en-US" dirty="0" smtClean="0"/>
            </a:br>
            <a:r>
              <a:rPr lang="en-US" dirty="0" smtClean="0"/>
              <a:t> </a:t>
            </a:r>
            <a:br>
              <a:rPr lang="en-US" dirty="0" smtClean="0"/>
            </a:br>
            <a:r>
              <a:rPr lang="en-US" dirty="0" smtClean="0"/>
              <a:t> </a:t>
            </a:r>
            <a:endParaRPr lang="en-US" dirty="0"/>
          </a:p>
        </p:txBody>
      </p:sp>
      <p:sp>
        <p:nvSpPr>
          <p:cNvPr id="71683" name="Content Placeholder 2"/>
          <p:cNvSpPr>
            <a:spLocks noGrp="1"/>
          </p:cNvSpPr>
          <p:nvPr>
            <p:ph idx="1"/>
          </p:nvPr>
        </p:nvSpPr>
        <p:spPr>
          <a:xfrm>
            <a:off x="381000" y="1752600"/>
            <a:ext cx="8305800" cy="4821238"/>
          </a:xfrm>
        </p:spPr>
        <p:txBody>
          <a:bodyPr/>
          <a:lstStyle/>
          <a:p>
            <a:pPr eaLnBrk="1" hangingPunct="1"/>
            <a:r>
              <a:rPr lang="en-US" smtClean="0"/>
              <a:t>Mutation and genetic recombination increase genetic variation because they create new DNA sequences and combination</a:t>
            </a:r>
          </a:p>
        </p:txBody>
      </p:sp>
      <p:pic>
        <p:nvPicPr>
          <p:cNvPr id="71684" name="Picture 2"/>
          <p:cNvPicPr>
            <a:picLocks noChangeAspect="1" noChangeArrowheads="1"/>
          </p:cNvPicPr>
          <p:nvPr/>
        </p:nvPicPr>
        <p:blipFill>
          <a:blip r:embed="rId2" cstate="print"/>
          <a:srcRect/>
          <a:stretch>
            <a:fillRect/>
          </a:stretch>
        </p:blipFill>
        <p:spPr bwMode="auto">
          <a:xfrm>
            <a:off x="3048000" y="3124200"/>
            <a:ext cx="3114675" cy="436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Natural Selection</a:t>
            </a:r>
          </a:p>
        </p:txBody>
      </p:sp>
      <p:sp>
        <p:nvSpPr>
          <p:cNvPr id="72707" name="Content Placeholder 2"/>
          <p:cNvSpPr>
            <a:spLocks noGrp="1"/>
          </p:cNvSpPr>
          <p:nvPr>
            <p:ph idx="1"/>
          </p:nvPr>
        </p:nvSpPr>
        <p:spPr/>
        <p:txBody>
          <a:bodyPr/>
          <a:lstStyle/>
          <a:p>
            <a:pPr eaLnBrk="1" hangingPunct="1"/>
            <a:r>
              <a:rPr lang="en-US" b="1" smtClean="0"/>
              <a:t>Key Vocabulary: </a:t>
            </a:r>
            <a:r>
              <a:rPr lang="en-US" smtClean="0"/>
              <a:t>adaptation, biodiversity, diversity, genetic drift, gene flow, mutation, offspring, reproductive isolation, species, natural selection, theory, speciation, subspecies, variation</a:t>
            </a:r>
          </a:p>
          <a:p>
            <a:pPr eaLnBrk="1" hangingPunct="1">
              <a:buFont typeface="Georgia" pitchFamily="18"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5400" cy="1371600"/>
          </a:xfrm>
        </p:spPr>
        <p:txBody>
          <a:bodyPr>
            <a:normAutofit fontScale="90000"/>
          </a:bodyPr>
          <a:lstStyle/>
          <a:p>
            <a:pPr eaLnBrk="1" fontAlgn="auto" hangingPunct="1">
              <a:spcAft>
                <a:spcPts val="0"/>
              </a:spcAft>
              <a:defRPr/>
            </a:pPr>
            <a:r>
              <a:rPr lang="en-US" b="1" u="sng" dirty="0" smtClean="0"/>
              <a:t>Biology Review L.15.8 – Origin of Life on Earth</a:t>
            </a:r>
            <a:r>
              <a:rPr lang="en-US" dirty="0" smtClean="0"/>
              <a:t/>
            </a:r>
            <a:br>
              <a:rPr lang="en-US" dirty="0" smtClean="0"/>
            </a:br>
            <a:r>
              <a:rPr lang="en-US" b="1" i="1" dirty="0" smtClean="0"/>
              <a:t>Describe the scientific explanations of the origin of life on Earth</a:t>
            </a:r>
            <a:endParaRPr lang="en-US" dirty="0"/>
          </a:p>
        </p:txBody>
      </p:sp>
      <p:sp>
        <p:nvSpPr>
          <p:cNvPr id="73731" name="Content Placeholder 2"/>
          <p:cNvSpPr>
            <a:spLocks noGrp="1"/>
          </p:cNvSpPr>
          <p:nvPr>
            <p:ph idx="1"/>
          </p:nvPr>
        </p:nvSpPr>
        <p:spPr/>
        <p:txBody>
          <a:bodyPr/>
          <a:lstStyle/>
          <a:p>
            <a:pPr eaLnBrk="1" hangingPunct="1">
              <a:buFont typeface="Georgia" pitchFamily="18" charset="0"/>
              <a:buNone/>
            </a:pPr>
            <a:endParaRPr lang="en-US" smtClean="0"/>
          </a:p>
          <a:p>
            <a:pPr eaLnBrk="1" hangingPunct="1"/>
            <a:r>
              <a:rPr lang="en-US" smtClean="0"/>
              <a:t>Identify examples of and basic trends in hominid evolution from early ancestors to modern humans.</a:t>
            </a:r>
          </a:p>
          <a:p>
            <a:pPr eaLnBrk="1" hangingPunct="1"/>
            <a:r>
              <a:rPr lang="en-US" smtClean="0"/>
              <a:t>Describe scientific explanations for the origin of life on Earth.</a:t>
            </a:r>
          </a:p>
          <a:p>
            <a:pPr eaLnBrk="1" hangingPunct="1"/>
            <a:r>
              <a:rPr lang="en-US" smtClean="0"/>
              <a:t>Identify situations or conditions contributing to the origin of life on Earth.</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82000" cy="1524000"/>
          </a:xfrm>
        </p:spPr>
        <p:txBody>
          <a:bodyPr>
            <a:normAutofit fontScale="90000"/>
          </a:bodyPr>
          <a:lstStyle/>
          <a:p>
            <a:pPr eaLnBrk="1" fontAlgn="auto" hangingPunct="1">
              <a:spcAft>
                <a:spcPts val="0"/>
              </a:spcAft>
              <a:defRPr/>
            </a:pPr>
            <a:r>
              <a:rPr lang="en-US" i="1" dirty="0" smtClean="0"/>
              <a:t>How have hominids changed through evolution from early ancestors to modern humans?</a:t>
            </a:r>
            <a:endParaRPr lang="en-US" dirty="0"/>
          </a:p>
        </p:txBody>
      </p:sp>
      <p:sp>
        <p:nvSpPr>
          <p:cNvPr id="74755" name="Content Placeholder 2"/>
          <p:cNvSpPr>
            <a:spLocks noGrp="1"/>
          </p:cNvSpPr>
          <p:nvPr>
            <p:ph idx="1"/>
          </p:nvPr>
        </p:nvSpPr>
        <p:spPr/>
        <p:txBody>
          <a:bodyPr/>
          <a:lstStyle/>
          <a:p>
            <a:pPr eaLnBrk="1" hangingPunct="1">
              <a:buFont typeface="Georgia" pitchFamily="18" charset="0"/>
              <a:buNone/>
            </a:pPr>
            <a:r>
              <a:rPr lang="en-US" i="1" smtClean="0"/>
              <a:t> </a:t>
            </a:r>
            <a:endParaRPr lang="en-US" smtClean="0"/>
          </a:p>
          <a:p>
            <a:pPr eaLnBrk="1" hangingPunct="1"/>
            <a:r>
              <a:rPr lang="en-US" smtClean="0"/>
              <a:t>Skull has increased in size.</a:t>
            </a:r>
          </a:p>
          <a:p>
            <a:pPr eaLnBrk="1" hangingPunct="1"/>
            <a:r>
              <a:rPr lang="en-US" smtClean="0"/>
              <a:t>Jaw has gotten smaller.</a:t>
            </a:r>
          </a:p>
          <a:p>
            <a:pPr eaLnBrk="1" hangingPunct="1"/>
            <a:r>
              <a:rPr lang="en-US" smtClean="0"/>
              <a:t>Use of tools, fire, and creation of a complex language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What are the elements that make up the 4 macromolecules in the body?</a:t>
            </a:r>
            <a:r>
              <a:rPr lang="en-US" dirty="0" smtClean="0"/>
              <a:t/>
            </a:r>
            <a:br>
              <a:rPr lang="en-US" dirty="0" smtClean="0"/>
            </a:br>
            <a:endParaRPr lang="en-US" dirty="0"/>
          </a:p>
        </p:txBody>
      </p:sp>
      <p:sp>
        <p:nvSpPr>
          <p:cNvPr id="11267" name="Content Placeholder 2"/>
          <p:cNvSpPr>
            <a:spLocks noGrp="1"/>
          </p:cNvSpPr>
          <p:nvPr>
            <p:ph idx="1"/>
          </p:nvPr>
        </p:nvSpPr>
        <p:spPr/>
        <p:txBody>
          <a:bodyPr/>
          <a:lstStyle/>
          <a:p>
            <a:pPr eaLnBrk="1" hangingPunct="1"/>
            <a:r>
              <a:rPr lang="en-US" dirty="0" smtClean="0"/>
              <a:t>Carbon</a:t>
            </a:r>
          </a:p>
          <a:p>
            <a:pPr eaLnBrk="1" hangingPunct="1"/>
            <a:r>
              <a:rPr lang="en-US" dirty="0" smtClean="0"/>
              <a:t>Hydrogen</a:t>
            </a:r>
          </a:p>
          <a:p>
            <a:pPr eaLnBrk="1" hangingPunct="1"/>
            <a:r>
              <a:rPr lang="en-US" dirty="0" smtClean="0"/>
              <a:t>Oxygen</a:t>
            </a:r>
          </a:p>
          <a:p>
            <a:pPr eaLnBrk="1" hangingPunct="1"/>
            <a:r>
              <a:rPr lang="en-US" smtClean="0"/>
              <a:t>Nitrogen</a:t>
            </a:r>
            <a:endParaRPr lang="en-US" dirty="0" smtClean="0"/>
          </a:p>
        </p:txBody>
      </p:sp>
      <p:pic>
        <p:nvPicPr>
          <p:cNvPr id="4" name="Picture 5" descr="C:\Documents and Settings\Administrator\Desktop\crops\img5.jpg"/>
          <p:cNvPicPr>
            <a:picLocks noChangeAspect="1" noChangeArrowheads="1"/>
          </p:cNvPicPr>
          <p:nvPr/>
        </p:nvPicPr>
        <p:blipFill>
          <a:blip r:embed="rId2" cstate="print"/>
          <a:srcRect/>
          <a:stretch>
            <a:fillRect/>
          </a:stretch>
        </p:blipFill>
        <p:spPr bwMode="auto">
          <a:xfrm>
            <a:off x="381000" y="4376738"/>
            <a:ext cx="2971800" cy="2481262"/>
          </a:xfrm>
          <a:prstGeom prst="rect">
            <a:avLst/>
          </a:prstGeom>
          <a:noFill/>
          <a:ln w="9525">
            <a:noFill/>
            <a:miter lim="800000"/>
            <a:headEnd/>
            <a:tailEnd/>
          </a:ln>
        </p:spPr>
      </p:pic>
      <p:pic>
        <p:nvPicPr>
          <p:cNvPr id="5" name="Picture 4" descr="bhspe-030802-007"/>
          <p:cNvPicPr>
            <a:picLocks noChangeAspect="1" noChangeArrowheads="1"/>
          </p:cNvPicPr>
          <p:nvPr/>
        </p:nvPicPr>
        <p:blipFill>
          <a:blip r:embed="rId3" cstate="print"/>
          <a:srcRect/>
          <a:stretch>
            <a:fillRect/>
          </a:stretch>
        </p:blipFill>
        <p:spPr bwMode="auto">
          <a:xfrm>
            <a:off x="6400800" y="4038600"/>
            <a:ext cx="2386013" cy="2514600"/>
          </a:xfrm>
          <a:prstGeom prst="rect">
            <a:avLst/>
          </a:prstGeom>
          <a:noFill/>
          <a:ln w="9525">
            <a:noFill/>
            <a:miter lim="800000"/>
            <a:headEnd/>
            <a:tailEnd/>
          </a:ln>
        </p:spPr>
      </p:pic>
      <p:pic>
        <p:nvPicPr>
          <p:cNvPr id="11270" name="Picture 5"/>
          <p:cNvPicPr>
            <a:picLocks noChangeAspect="1" noChangeArrowheads="1"/>
          </p:cNvPicPr>
          <p:nvPr/>
        </p:nvPicPr>
        <p:blipFill>
          <a:blip r:embed="rId4" cstate="print"/>
          <a:srcRect/>
          <a:stretch>
            <a:fillRect/>
          </a:stretch>
        </p:blipFill>
        <p:spPr bwMode="auto">
          <a:xfrm>
            <a:off x="3657600" y="4343400"/>
            <a:ext cx="2514600" cy="2011363"/>
          </a:xfrm>
          <a:prstGeom prst="rect">
            <a:avLst/>
          </a:prstGeom>
          <a:noFill/>
          <a:ln w="9525">
            <a:noFill/>
            <a:miter lim="800000"/>
            <a:headEnd/>
            <a:tailEnd/>
          </a:ln>
        </p:spPr>
      </p:pic>
      <p:grpSp>
        <p:nvGrpSpPr>
          <p:cNvPr id="3" name="Group 7"/>
          <p:cNvGrpSpPr>
            <a:grpSpLocks/>
          </p:cNvGrpSpPr>
          <p:nvPr/>
        </p:nvGrpSpPr>
        <p:grpSpPr bwMode="auto">
          <a:xfrm>
            <a:off x="4724400" y="2286000"/>
            <a:ext cx="3733800" cy="1619250"/>
            <a:chOff x="384" y="1881"/>
            <a:chExt cx="5152" cy="1683"/>
          </a:xfrm>
        </p:grpSpPr>
        <p:pic>
          <p:nvPicPr>
            <p:cNvPr id="11272" name="Picture 4" descr="C:\Documents and Settings\amit.gaur\Desktop\2 nov\0047_bhspe-010203_b.gif"/>
            <p:cNvPicPr>
              <a:picLocks noChangeAspect="1" noChangeArrowheads="1"/>
            </p:cNvPicPr>
            <p:nvPr/>
          </p:nvPicPr>
          <p:blipFill>
            <a:blip r:embed="rId5" cstate="print"/>
            <a:srcRect/>
            <a:stretch>
              <a:fillRect/>
            </a:stretch>
          </p:blipFill>
          <p:spPr bwMode="auto">
            <a:xfrm>
              <a:off x="384" y="2066"/>
              <a:ext cx="5152" cy="1498"/>
            </a:xfrm>
            <a:prstGeom prst="rect">
              <a:avLst/>
            </a:prstGeom>
            <a:noFill/>
            <a:ln w="9525">
              <a:noFill/>
              <a:miter lim="800000"/>
              <a:headEnd/>
              <a:tailEnd/>
            </a:ln>
          </p:spPr>
        </p:pic>
        <p:sp>
          <p:nvSpPr>
            <p:cNvPr id="11273" name="Rectangle 6"/>
            <p:cNvSpPr>
              <a:spLocks noChangeArrowheads="1"/>
            </p:cNvSpPr>
            <p:nvPr/>
          </p:nvSpPr>
          <p:spPr bwMode="auto">
            <a:xfrm>
              <a:off x="432" y="1881"/>
              <a:ext cx="778" cy="183"/>
            </a:xfrm>
            <a:prstGeom prst="rect">
              <a:avLst/>
            </a:prstGeom>
            <a:noFill/>
            <a:ln w="9525">
              <a:noFill/>
              <a:miter lim="800000"/>
              <a:headEnd/>
              <a:tailEnd/>
            </a:ln>
          </p:spPr>
          <p:txBody>
            <a:bodyPr wrap="none">
              <a:spAutoFit/>
            </a:bodyPr>
            <a:lstStyle/>
            <a:p>
              <a:r>
                <a:rPr lang="en-US" sz="1300" b="1">
                  <a:latin typeface="Georgia" pitchFamily="18" charset="0"/>
                </a:rPr>
                <a:t>Phospholipid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600200"/>
          </a:xfrm>
        </p:spPr>
        <p:txBody>
          <a:bodyPr>
            <a:normAutofit fontScale="90000"/>
          </a:bodyPr>
          <a:lstStyle/>
          <a:p>
            <a:pPr eaLnBrk="1" fontAlgn="auto" hangingPunct="1">
              <a:spcAft>
                <a:spcPts val="0"/>
              </a:spcAft>
              <a:defRPr/>
            </a:pPr>
            <a:r>
              <a:rPr lang="en-US" i="1" dirty="0" smtClean="0"/>
              <a:t>What evidence do we use to show this change?</a:t>
            </a:r>
            <a:r>
              <a:rPr lang="en-US" dirty="0" smtClean="0"/>
              <a:t/>
            </a:r>
            <a:br>
              <a:rPr lang="en-US" dirty="0" smtClean="0"/>
            </a:br>
            <a:endParaRPr lang="en-US" dirty="0"/>
          </a:p>
        </p:txBody>
      </p:sp>
      <p:sp>
        <p:nvSpPr>
          <p:cNvPr id="75779" name="Content Placeholder 2"/>
          <p:cNvSpPr>
            <a:spLocks noGrp="1"/>
          </p:cNvSpPr>
          <p:nvPr>
            <p:ph idx="1"/>
          </p:nvPr>
        </p:nvSpPr>
        <p:spPr>
          <a:xfrm>
            <a:off x="304800" y="1676400"/>
            <a:ext cx="8382000" cy="4897438"/>
          </a:xfrm>
        </p:spPr>
        <p:txBody>
          <a:bodyPr/>
          <a:lstStyle/>
          <a:p>
            <a:pPr eaLnBrk="1" hangingPunct="1"/>
            <a:r>
              <a:rPr lang="en-US" smtClean="0"/>
              <a:t>Fossil evidence and DNA evidence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8600" y="533400"/>
            <a:ext cx="8915400" cy="1447800"/>
          </a:xfrm>
        </p:spPr>
        <p:txBody>
          <a:bodyPr/>
          <a:lstStyle/>
          <a:p>
            <a:pPr eaLnBrk="1" hangingPunct="1"/>
            <a:r>
              <a:rPr lang="en-US" i="1" smtClean="0"/>
              <a:t>How do scientists explain the origin of life on earth?</a:t>
            </a:r>
            <a:endParaRPr lang="en-US" smtClean="0"/>
          </a:p>
        </p:txBody>
      </p:sp>
      <p:sp>
        <p:nvSpPr>
          <p:cNvPr id="76803" name="Content Placeholder 2"/>
          <p:cNvSpPr>
            <a:spLocks noGrp="1"/>
          </p:cNvSpPr>
          <p:nvPr>
            <p:ph idx="1"/>
          </p:nvPr>
        </p:nvSpPr>
        <p:spPr>
          <a:xfrm>
            <a:off x="0" y="1828800"/>
            <a:ext cx="8229600" cy="4324350"/>
          </a:xfrm>
        </p:spPr>
        <p:txBody>
          <a:bodyPr/>
          <a:lstStyle/>
          <a:p>
            <a:pPr eaLnBrk="1" hangingPunct="1"/>
            <a:r>
              <a:rPr lang="en-US" sz="2400" b="1" u="sng" smtClean="0"/>
              <a:t>Chemical evolution </a:t>
            </a:r>
            <a:r>
              <a:rPr lang="en-US" sz="2400" smtClean="0"/>
              <a:t>is the theory that life started from </a:t>
            </a:r>
            <a:r>
              <a:rPr lang="en-US" sz="2400" b="1" u="sng" smtClean="0"/>
              <a:t>organic molecules</a:t>
            </a:r>
            <a:r>
              <a:rPr lang="en-US" sz="2400" smtClean="0"/>
              <a:t>. </a:t>
            </a:r>
          </a:p>
          <a:p>
            <a:pPr eaLnBrk="1" hangingPunct="1"/>
            <a:r>
              <a:rPr lang="en-US" sz="2400" smtClean="0"/>
              <a:t>The </a:t>
            </a:r>
            <a:r>
              <a:rPr lang="en-US" sz="2400" b="1" u="sng" smtClean="0"/>
              <a:t>Miller-Urey </a:t>
            </a:r>
            <a:r>
              <a:rPr lang="en-US" sz="2400" smtClean="0"/>
              <a:t>experiment showed that organic molecules could be created from chemicals in early Earth’s atmosphere. After these </a:t>
            </a:r>
            <a:r>
              <a:rPr lang="en-US" sz="2400" b="1" u="sng" smtClean="0"/>
              <a:t>organic molecules were formed they came together to make cells</a:t>
            </a:r>
            <a:r>
              <a:rPr lang="en-US" sz="2400" smtClean="0"/>
              <a:t>.</a:t>
            </a:r>
            <a:br>
              <a:rPr lang="en-US" sz="2400" smtClean="0"/>
            </a:br>
            <a:r>
              <a:rPr lang="en-US" sz="2400" smtClean="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066800"/>
          </a:xfrm>
        </p:spPr>
        <p:txBody>
          <a:bodyPr>
            <a:normAutofit fontScale="90000"/>
          </a:bodyPr>
          <a:lstStyle/>
          <a:p>
            <a:pPr eaLnBrk="1" fontAlgn="auto" hangingPunct="1">
              <a:spcAft>
                <a:spcPts val="0"/>
              </a:spcAft>
              <a:defRPr/>
            </a:pPr>
            <a:r>
              <a:rPr lang="en-US" i="1" dirty="0" smtClean="0"/>
              <a:t>What situations and conditions contributed to the origin of life on earth?</a:t>
            </a:r>
            <a:r>
              <a:rPr lang="en-US" dirty="0" smtClean="0"/>
              <a:t/>
            </a:r>
            <a:br>
              <a:rPr lang="en-US" dirty="0" smtClean="0"/>
            </a:br>
            <a:endParaRPr lang="en-US" dirty="0"/>
          </a:p>
        </p:txBody>
      </p:sp>
      <p:sp>
        <p:nvSpPr>
          <p:cNvPr id="77827" name="Content Placeholder 2"/>
          <p:cNvSpPr>
            <a:spLocks noGrp="1"/>
          </p:cNvSpPr>
          <p:nvPr>
            <p:ph idx="1"/>
          </p:nvPr>
        </p:nvSpPr>
        <p:spPr>
          <a:xfrm>
            <a:off x="228600" y="1828800"/>
            <a:ext cx="8458200" cy="4745038"/>
          </a:xfrm>
        </p:spPr>
        <p:txBody>
          <a:bodyPr/>
          <a:lstStyle/>
          <a:p>
            <a:pPr eaLnBrk="1" hangingPunct="1"/>
            <a:r>
              <a:rPr lang="en-US" smtClean="0"/>
              <a:t>Early earth had ammonia, water vapor, methane, and carbon dioxide. </a:t>
            </a:r>
          </a:p>
          <a:p>
            <a:pPr lvl="1" eaLnBrk="1" hangingPunct="1"/>
            <a:r>
              <a:rPr lang="en-US" smtClean="0"/>
              <a:t>Inorganic molecules were present. </a:t>
            </a:r>
          </a:p>
          <a:p>
            <a:pPr lvl="1" eaLnBrk="1" hangingPunct="1"/>
            <a:r>
              <a:rPr lang="en-US" smtClean="0"/>
              <a:t>It was hot and had a lot of lighting.</a:t>
            </a:r>
          </a:p>
        </p:txBody>
      </p:sp>
      <p:pic>
        <p:nvPicPr>
          <p:cNvPr id="77828" name="Picture 1"/>
          <p:cNvPicPr>
            <a:picLocks noChangeAspect="1" noChangeArrowheads="1"/>
          </p:cNvPicPr>
          <p:nvPr/>
        </p:nvPicPr>
        <p:blipFill>
          <a:blip r:embed="rId2" cstate="print"/>
          <a:srcRect/>
          <a:stretch>
            <a:fillRect/>
          </a:stretch>
        </p:blipFill>
        <p:spPr bwMode="auto">
          <a:xfrm>
            <a:off x="2895600" y="4267200"/>
            <a:ext cx="3048000"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Origin of Life</a:t>
            </a:r>
          </a:p>
        </p:txBody>
      </p:sp>
      <p:sp>
        <p:nvSpPr>
          <p:cNvPr id="78851" name="Content Placeholder 2"/>
          <p:cNvSpPr>
            <a:spLocks noGrp="1"/>
          </p:cNvSpPr>
          <p:nvPr>
            <p:ph idx="1"/>
          </p:nvPr>
        </p:nvSpPr>
        <p:spPr/>
        <p:txBody>
          <a:bodyPr/>
          <a:lstStyle/>
          <a:p>
            <a:pPr eaLnBrk="1" hangingPunct="1"/>
            <a:r>
              <a:rPr lang="en-US" b="1" smtClean="0"/>
              <a:t>Key Vocabulary: </a:t>
            </a:r>
            <a:r>
              <a:rPr lang="en-US" smtClean="0"/>
              <a:t>hominid, organic molecules</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991600" cy="1066800"/>
          </a:xfrm>
        </p:spPr>
        <p:txBody>
          <a:bodyPr>
            <a:normAutofit fontScale="90000"/>
          </a:bodyPr>
          <a:lstStyle/>
          <a:p>
            <a:pPr eaLnBrk="1" fontAlgn="auto" hangingPunct="1">
              <a:spcAft>
                <a:spcPts val="0"/>
              </a:spcAft>
              <a:defRPr/>
            </a:pPr>
            <a:r>
              <a:rPr lang="en-US" b="1" u="sng" dirty="0" smtClean="0"/>
              <a:t>Biology Review L.15.6 – Classification</a:t>
            </a:r>
            <a:r>
              <a:rPr lang="en-US" dirty="0" smtClean="0"/>
              <a:t/>
            </a:r>
            <a:br>
              <a:rPr lang="en-US" dirty="0" smtClean="0"/>
            </a:br>
            <a:r>
              <a:rPr lang="en-US" b="1" i="1" dirty="0" smtClean="0"/>
              <a:t>Discuss distinguishing characteristics of the domains and kingdoms of living organisms.</a:t>
            </a:r>
            <a:endParaRPr lang="en-US" dirty="0" smtClean="0"/>
          </a:p>
        </p:txBody>
      </p:sp>
      <p:sp>
        <p:nvSpPr>
          <p:cNvPr id="79875" name="Content Placeholder 2"/>
          <p:cNvSpPr>
            <a:spLocks noGrp="1"/>
          </p:cNvSpPr>
          <p:nvPr>
            <p:ph idx="1"/>
          </p:nvPr>
        </p:nvSpPr>
        <p:spPr>
          <a:xfrm>
            <a:off x="457200" y="2819400"/>
            <a:ext cx="8229600" cy="3754438"/>
          </a:xfrm>
        </p:spPr>
        <p:txBody>
          <a:bodyPr/>
          <a:lstStyle/>
          <a:p>
            <a:pPr eaLnBrk="1" hangingPunct="1"/>
            <a:r>
              <a:rPr lang="en-US" smtClean="0"/>
              <a:t>Classify organisms based on the distinguishing characteristics of the domains and/or kingdoms of living organisms.</a:t>
            </a:r>
          </a:p>
          <a:p>
            <a:pPr eaLnBrk="1" hangingPunct="1"/>
            <a:r>
              <a:rPr lang="en-US" smtClean="0"/>
              <a:t>Identify and/or describe how and/or why organisms are hierarchically classified based on evolutionary relationships.</a:t>
            </a:r>
          </a:p>
          <a:p>
            <a:pPr eaLnBrk="1" hangingPunct="1"/>
            <a:r>
              <a:rPr lang="en-US" smtClean="0"/>
              <a:t>Identify and/or explain the reasons for changes in how organisms are classified.</a:t>
            </a:r>
          </a:p>
          <a:p>
            <a:pPr eaLnBrk="1" hangingPunct="1"/>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524000"/>
          </a:xfrm>
        </p:spPr>
        <p:txBody>
          <a:bodyPr>
            <a:normAutofit fontScale="90000"/>
          </a:bodyPr>
          <a:lstStyle/>
          <a:p>
            <a:pPr eaLnBrk="1" fontAlgn="auto" hangingPunct="1">
              <a:spcAft>
                <a:spcPts val="0"/>
              </a:spcAft>
              <a:defRPr/>
            </a:pPr>
            <a:r>
              <a:rPr lang="en-US" i="1" dirty="0" smtClean="0"/>
              <a:t>What are the key characteristics of organisms in the 6 kingdoms?</a:t>
            </a:r>
            <a:r>
              <a:rPr lang="en-US" dirty="0" smtClean="0"/>
              <a:t/>
            </a:r>
            <a:br>
              <a:rPr lang="en-US" dirty="0" smtClean="0"/>
            </a:br>
            <a:endParaRPr lang="en-US" dirty="0"/>
          </a:p>
        </p:txBody>
      </p:sp>
      <p:sp>
        <p:nvSpPr>
          <p:cNvPr id="3" name="Content Placeholder 2"/>
          <p:cNvSpPr>
            <a:spLocks noGrp="1"/>
          </p:cNvSpPr>
          <p:nvPr>
            <p:ph idx="1"/>
          </p:nvPr>
        </p:nvSpPr>
        <p:spPr>
          <a:xfrm>
            <a:off x="228600" y="1905000"/>
            <a:ext cx="8458200" cy="4668838"/>
          </a:xfrm>
        </p:spPr>
        <p:txBody>
          <a:bodyPr>
            <a:normAutofit fontScale="92500" lnSpcReduction="10000"/>
          </a:bodyPr>
          <a:lstStyle/>
          <a:p>
            <a:pPr marL="365760" indent="-256032" eaLnBrk="1" fontAlgn="auto" hangingPunct="1">
              <a:spcAft>
                <a:spcPts val="0"/>
              </a:spcAft>
              <a:buClr>
                <a:schemeClr val="accent3"/>
              </a:buClr>
              <a:buFont typeface="Georgia"/>
              <a:buNone/>
              <a:defRPr/>
            </a:pPr>
            <a:r>
              <a:rPr lang="en-US" i="1" dirty="0" smtClean="0"/>
              <a:t>6 Kingdoms:  </a:t>
            </a:r>
            <a:endParaRPr lang="en-US" dirty="0" smtClean="0"/>
          </a:p>
          <a:p>
            <a:pPr marL="624078" indent="-514350" eaLnBrk="1" fontAlgn="auto" hangingPunct="1">
              <a:spcAft>
                <a:spcPts val="0"/>
              </a:spcAft>
              <a:buClr>
                <a:schemeClr val="accent3"/>
              </a:buClr>
              <a:buFont typeface="+mj-lt"/>
              <a:buAutoNum type="arabicPeriod"/>
              <a:defRPr/>
            </a:pPr>
            <a:r>
              <a:rPr lang="en-US" b="1" dirty="0" smtClean="0"/>
              <a:t>Eubacteria</a:t>
            </a:r>
            <a:r>
              <a:rPr lang="en-US" dirty="0" smtClean="0"/>
              <a:t>-prokaryotic, “normal,” asexual</a:t>
            </a:r>
          </a:p>
          <a:p>
            <a:pPr marL="624078" indent="-514350" eaLnBrk="1" fontAlgn="auto" hangingPunct="1">
              <a:spcAft>
                <a:spcPts val="0"/>
              </a:spcAft>
              <a:buClr>
                <a:schemeClr val="accent3"/>
              </a:buClr>
              <a:buFont typeface="+mj-lt"/>
              <a:buAutoNum type="arabicPeriod"/>
              <a:defRPr/>
            </a:pPr>
            <a:r>
              <a:rPr lang="en-US" b="1" dirty="0" err="1" smtClean="0"/>
              <a:t>Archaebacteria</a:t>
            </a:r>
            <a:r>
              <a:rPr lang="en-US" dirty="0" smtClean="0"/>
              <a:t>-prokaryotic, extreme environments, asexual</a:t>
            </a:r>
          </a:p>
          <a:p>
            <a:pPr marL="624078" indent="-514350" eaLnBrk="1" fontAlgn="auto" hangingPunct="1">
              <a:spcAft>
                <a:spcPts val="0"/>
              </a:spcAft>
              <a:buClr>
                <a:schemeClr val="accent3"/>
              </a:buClr>
              <a:buFont typeface="+mj-lt"/>
              <a:buAutoNum type="arabicPeriod"/>
              <a:defRPr/>
            </a:pPr>
            <a:r>
              <a:rPr lang="en-US" b="1" dirty="0" smtClean="0"/>
              <a:t>Protista</a:t>
            </a:r>
            <a:r>
              <a:rPr lang="en-US" dirty="0" smtClean="0"/>
              <a:t>-eukaryotic, </a:t>
            </a:r>
            <a:r>
              <a:rPr lang="en-US" dirty="0" err="1" smtClean="0"/>
              <a:t>uni</a:t>
            </a:r>
            <a:r>
              <a:rPr lang="en-US" dirty="0" smtClean="0"/>
              <a:t>/multi, asexual/sexual</a:t>
            </a:r>
          </a:p>
          <a:p>
            <a:pPr marL="624078" indent="-514350" eaLnBrk="1" fontAlgn="auto" hangingPunct="1">
              <a:spcAft>
                <a:spcPts val="0"/>
              </a:spcAft>
              <a:buClr>
                <a:schemeClr val="accent3"/>
              </a:buClr>
              <a:buFont typeface="+mj-lt"/>
              <a:buAutoNum type="arabicPeriod"/>
              <a:defRPr/>
            </a:pPr>
            <a:r>
              <a:rPr lang="en-US" b="1" dirty="0" smtClean="0"/>
              <a:t>Fungi</a:t>
            </a:r>
            <a:r>
              <a:rPr lang="en-US" dirty="0" smtClean="0"/>
              <a:t>-eukaryotic, </a:t>
            </a:r>
            <a:r>
              <a:rPr lang="en-US" dirty="0" err="1" smtClean="0"/>
              <a:t>uni</a:t>
            </a:r>
            <a:r>
              <a:rPr lang="en-US" dirty="0" smtClean="0"/>
              <a:t>/multi, absorption</a:t>
            </a:r>
          </a:p>
          <a:p>
            <a:pPr marL="624078" indent="-514350" eaLnBrk="1" fontAlgn="auto" hangingPunct="1">
              <a:spcAft>
                <a:spcPts val="0"/>
              </a:spcAft>
              <a:buClr>
                <a:schemeClr val="accent3"/>
              </a:buClr>
              <a:buFont typeface="+mj-lt"/>
              <a:buAutoNum type="arabicPeriod"/>
              <a:defRPr/>
            </a:pPr>
            <a:r>
              <a:rPr lang="en-US" b="1" dirty="0" smtClean="0"/>
              <a:t>Plantae</a:t>
            </a:r>
            <a:r>
              <a:rPr lang="en-US" dirty="0" smtClean="0"/>
              <a:t>-eukaryotic, multi, photosynthesis, asexual/sexual</a:t>
            </a:r>
          </a:p>
          <a:p>
            <a:pPr marL="624078" indent="-514350" eaLnBrk="1" fontAlgn="auto" hangingPunct="1">
              <a:spcAft>
                <a:spcPts val="0"/>
              </a:spcAft>
              <a:buClr>
                <a:schemeClr val="accent3"/>
              </a:buClr>
              <a:buFont typeface="+mj-lt"/>
              <a:buAutoNum type="arabicPeriod"/>
              <a:defRPr/>
            </a:pPr>
            <a:r>
              <a:rPr lang="en-US" b="1" dirty="0" err="1" smtClean="0"/>
              <a:t>Animalia</a:t>
            </a:r>
            <a:r>
              <a:rPr lang="en-US" dirty="0" smtClean="0"/>
              <a:t>-eukaryotic, multi, heterotroph, sexual</a:t>
            </a:r>
          </a:p>
          <a:p>
            <a:pPr marL="109728" indent="0" eaLnBrk="1" fontAlgn="auto" hangingPunct="1">
              <a:spcAft>
                <a:spcPts val="0"/>
              </a:spcAft>
              <a:buClr>
                <a:schemeClr val="accent3"/>
              </a:buClr>
              <a:buFont typeface="Georgia" pitchFamily="18" charset="0"/>
              <a:buNone/>
              <a:defRPr/>
            </a:pPr>
            <a:r>
              <a:rPr lang="en-US" dirty="0">
                <a:hlinkClick r:id="rId2"/>
              </a:rPr>
              <a:t>http://video.about.com/biology/6-Kingdoms-of-Life.htm</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534400" cy="1600200"/>
          </a:xfrm>
        </p:spPr>
        <p:txBody>
          <a:bodyPr>
            <a:normAutofit fontScale="90000"/>
          </a:bodyPr>
          <a:lstStyle/>
          <a:p>
            <a:pPr eaLnBrk="1" fontAlgn="auto" hangingPunct="1">
              <a:spcAft>
                <a:spcPts val="0"/>
              </a:spcAft>
              <a:defRPr/>
            </a:pPr>
            <a:r>
              <a:rPr lang="en-US" i="1" dirty="0" smtClean="0"/>
              <a:t>What are the 3 Domains, the kingdoms in the domain, and the characteristics of the organisms in each Domain</a:t>
            </a:r>
            <a:endParaRPr lang="en-US" dirty="0"/>
          </a:p>
        </p:txBody>
      </p:sp>
      <p:sp>
        <p:nvSpPr>
          <p:cNvPr id="81923" name="Content Placeholder 2"/>
          <p:cNvSpPr>
            <a:spLocks noGrp="1"/>
          </p:cNvSpPr>
          <p:nvPr>
            <p:ph idx="1"/>
          </p:nvPr>
        </p:nvSpPr>
        <p:spPr/>
        <p:txBody>
          <a:bodyPr/>
          <a:lstStyle/>
          <a:p>
            <a:pPr eaLnBrk="1" hangingPunct="1"/>
            <a:r>
              <a:rPr lang="en-US" smtClean="0"/>
              <a:t>Domains</a:t>
            </a:r>
          </a:p>
          <a:p>
            <a:pPr marL="925513" lvl="1" indent="-514350" eaLnBrk="1" hangingPunct="1">
              <a:buFont typeface="Trebuchet MS" pitchFamily="34" charset="0"/>
              <a:buAutoNum type="arabicPeriod"/>
            </a:pPr>
            <a:r>
              <a:rPr lang="en-US" b="1" smtClean="0"/>
              <a:t>Bacteria-</a:t>
            </a:r>
            <a:r>
              <a:rPr lang="en-US" smtClean="0"/>
              <a:t> Prokaryotic organism that </a:t>
            </a:r>
            <a:r>
              <a:rPr lang="en-US" b="1" smtClean="0"/>
              <a:t>HAS</a:t>
            </a:r>
            <a:r>
              <a:rPr lang="en-US" smtClean="0"/>
              <a:t> peptidoglycan in its cells walls</a:t>
            </a:r>
          </a:p>
          <a:p>
            <a:pPr marL="1190625" lvl="2" indent="-514350" eaLnBrk="1" hangingPunct="1"/>
            <a:r>
              <a:rPr lang="en-US" b="1" smtClean="0"/>
              <a:t>Kingdom: </a:t>
            </a:r>
            <a:r>
              <a:rPr lang="en-US" smtClean="0"/>
              <a:t>Eubacteria</a:t>
            </a:r>
          </a:p>
          <a:p>
            <a:pPr marL="925513" lvl="1" indent="-514350" eaLnBrk="1" hangingPunct="1">
              <a:buFont typeface="Trebuchet MS" pitchFamily="34" charset="0"/>
              <a:buAutoNum type="arabicPeriod"/>
            </a:pPr>
            <a:r>
              <a:rPr lang="en-US" b="1" smtClean="0"/>
              <a:t>Archea- </a:t>
            </a:r>
            <a:r>
              <a:rPr lang="en-US" smtClean="0"/>
              <a:t>Prokaryotic organism that L</a:t>
            </a:r>
            <a:r>
              <a:rPr lang="en-US" b="1" smtClean="0"/>
              <a:t>ACKS </a:t>
            </a:r>
            <a:r>
              <a:rPr lang="en-US" smtClean="0"/>
              <a:t>peptidoglycan in its cells walls</a:t>
            </a:r>
          </a:p>
          <a:p>
            <a:pPr marL="1190625" lvl="2" indent="-514350" eaLnBrk="1" hangingPunct="1"/>
            <a:r>
              <a:rPr lang="en-US" b="1" smtClean="0"/>
              <a:t>Kingdom: </a:t>
            </a:r>
            <a:r>
              <a:rPr lang="en-US" smtClean="0"/>
              <a:t>Archeabacteria</a:t>
            </a:r>
          </a:p>
          <a:p>
            <a:pPr marL="925513" lvl="1" indent="-514350" eaLnBrk="1" hangingPunct="1">
              <a:buFont typeface="Trebuchet MS" pitchFamily="34" charset="0"/>
              <a:buAutoNum type="arabicPeriod"/>
            </a:pPr>
            <a:r>
              <a:rPr lang="en-US" b="1" smtClean="0"/>
              <a:t>Eukarya-</a:t>
            </a:r>
            <a:r>
              <a:rPr lang="en-US" smtClean="0"/>
              <a:t> Made of eukaryotic cells</a:t>
            </a:r>
          </a:p>
          <a:p>
            <a:pPr marL="1190625" lvl="2" indent="-514350" eaLnBrk="1" hangingPunct="1"/>
            <a:r>
              <a:rPr lang="en-US" b="1" smtClean="0"/>
              <a:t>Kingdoms:</a:t>
            </a:r>
            <a:r>
              <a:rPr lang="en-US" smtClean="0"/>
              <a:t> Protista, Fungi, Animalia, Plantae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371600"/>
          </a:xfrm>
        </p:spPr>
        <p:txBody>
          <a:bodyPr>
            <a:normAutofit fontScale="90000"/>
          </a:bodyPr>
          <a:lstStyle/>
          <a:p>
            <a:pPr eaLnBrk="1" fontAlgn="auto" hangingPunct="1">
              <a:spcAft>
                <a:spcPts val="0"/>
              </a:spcAft>
              <a:defRPr/>
            </a:pPr>
            <a:r>
              <a:rPr lang="en-US" i="1" dirty="0" smtClean="0"/>
              <a:t>How and why are organisms hierarchically classified based on evolutionary relationships?</a:t>
            </a:r>
            <a:r>
              <a:rPr lang="en-US" dirty="0" smtClean="0"/>
              <a:t/>
            </a:r>
            <a:br>
              <a:rPr lang="en-US" dirty="0" smtClean="0"/>
            </a:br>
            <a:endParaRPr lang="en-US" dirty="0"/>
          </a:p>
        </p:txBody>
      </p:sp>
      <p:sp>
        <p:nvSpPr>
          <p:cNvPr id="82947" name="Content Placeholder 2"/>
          <p:cNvSpPr>
            <a:spLocks noGrp="1"/>
          </p:cNvSpPr>
          <p:nvPr>
            <p:ph idx="1"/>
          </p:nvPr>
        </p:nvSpPr>
        <p:spPr/>
        <p:txBody>
          <a:bodyPr/>
          <a:lstStyle/>
          <a:p>
            <a:pPr eaLnBrk="1" hangingPunct="1"/>
            <a:r>
              <a:rPr lang="en-US" smtClean="0"/>
              <a:t>Organisms are classified based on similarities in DNA sequences, anatomical structures, embryology, and behavior. </a:t>
            </a:r>
          </a:p>
          <a:p>
            <a:pPr eaLnBrk="1" hangingPunct="1"/>
            <a:r>
              <a:rPr lang="en-US" smtClean="0"/>
              <a:t>We classify organisms so scientists around the world can effectively communicate. </a:t>
            </a:r>
          </a:p>
          <a:p>
            <a:pPr lvl="1" eaLnBrk="1" hangingPunct="1"/>
            <a:r>
              <a:rPr lang="en-US" smtClean="0"/>
              <a:t>Ex: Scientific names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1371600"/>
          </a:xfrm>
        </p:spPr>
        <p:txBody>
          <a:bodyPr>
            <a:normAutofit fontScale="90000"/>
          </a:bodyPr>
          <a:lstStyle/>
          <a:p>
            <a:pPr eaLnBrk="1" fontAlgn="auto" hangingPunct="1">
              <a:spcAft>
                <a:spcPts val="0"/>
              </a:spcAft>
              <a:defRPr/>
            </a:pPr>
            <a:r>
              <a:rPr lang="en-US" i="1" dirty="0" smtClean="0"/>
              <a:t>Why have ways of classifying organisms changed over time?</a:t>
            </a:r>
            <a:r>
              <a:rPr lang="en-US" dirty="0" smtClean="0"/>
              <a:t/>
            </a:r>
            <a:br>
              <a:rPr lang="en-US" dirty="0" smtClean="0"/>
            </a:br>
            <a:endParaRPr lang="en-US" dirty="0"/>
          </a:p>
        </p:txBody>
      </p:sp>
      <p:sp>
        <p:nvSpPr>
          <p:cNvPr id="83971" name="Content Placeholder 2"/>
          <p:cNvSpPr>
            <a:spLocks noGrp="1"/>
          </p:cNvSpPr>
          <p:nvPr>
            <p:ph idx="1"/>
          </p:nvPr>
        </p:nvSpPr>
        <p:spPr>
          <a:xfrm>
            <a:off x="228600" y="1981200"/>
            <a:ext cx="8458200" cy="4592638"/>
          </a:xfrm>
        </p:spPr>
        <p:txBody>
          <a:bodyPr/>
          <a:lstStyle/>
          <a:p>
            <a:pPr eaLnBrk="1" hangingPunct="1"/>
            <a:r>
              <a:rPr lang="en-US" smtClean="0"/>
              <a:t>As technology has increased organisms are reclassified due to DNA (molecular) evidence. </a:t>
            </a:r>
          </a:p>
        </p:txBody>
      </p:sp>
      <p:pic>
        <p:nvPicPr>
          <p:cNvPr id="83972" name="Picture 1"/>
          <p:cNvPicPr>
            <a:picLocks noChangeAspect="1" noChangeArrowheads="1"/>
          </p:cNvPicPr>
          <p:nvPr/>
        </p:nvPicPr>
        <p:blipFill>
          <a:blip r:embed="rId2" cstate="print"/>
          <a:srcRect/>
          <a:stretch>
            <a:fillRect/>
          </a:stretch>
        </p:blipFill>
        <p:spPr bwMode="auto">
          <a:xfrm>
            <a:off x="2209800" y="3276600"/>
            <a:ext cx="4165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Classification</a:t>
            </a:r>
          </a:p>
        </p:txBody>
      </p:sp>
      <p:sp>
        <p:nvSpPr>
          <p:cNvPr id="84995" name="Content Placeholder 2"/>
          <p:cNvSpPr>
            <a:spLocks noGrp="1"/>
          </p:cNvSpPr>
          <p:nvPr>
            <p:ph idx="1"/>
          </p:nvPr>
        </p:nvSpPr>
        <p:spPr/>
        <p:txBody>
          <a:bodyPr/>
          <a:lstStyle/>
          <a:p>
            <a:pPr eaLnBrk="1" hangingPunct="1"/>
            <a:r>
              <a:rPr lang="en-US" b="1" smtClean="0"/>
              <a:t>Key Vocabulary:</a:t>
            </a:r>
            <a:r>
              <a:rPr lang="en-US" smtClean="0"/>
              <a:t> binomial nomenclature, chordates, dichotomous key, domain, invertebrate, kingdom, vertebrate,</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295400"/>
          </a:xfrm>
        </p:spPr>
        <p:txBody>
          <a:bodyPr>
            <a:normAutofit fontScale="90000"/>
          </a:bodyPr>
          <a:lstStyle/>
          <a:p>
            <a:pPr eaLnBrk="1" fontAlgn="auto" hangingPunct="1">
              <a:spcAft>
                <a:spcPts val="0"/>
              </a:spcAft>
              <a:defRPr/>
            </a:pPr>
            <a:r>
              <a:rPr lang="en-US" i="1" dirty="0" smtClean="0"/>
              <a:t>How do each of the four major categories of macromolecules support the body?</a:t>
            </a:r>
            <a:endParaRPr lang="en-US" dirty="0"/>
          </a:p>
        </p:txBody>
      </p:sp>
      <p:sp>
        <p:nvSpPr>
          <p:cNvPr id="3" name="Content Placeholder 2"/>
          <p:cNvSpPr>
            <a:spLocks noGrp="1"/>
          </p:cNvSpPr>
          <p:nvPr>
            <p:ph idx="1"/>
          </p:nvPr>
        </p:nvSpPr>
        <p:spPr>
          <a:xfrm>
            <a:off x="0" y="1676400"/>
            <a:ext cx="8686800" cy="5181600"/>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b="1" dirty="0" smtClean="0"/>
              <a:t>Carbohydrates-</a:t>
            </a:r>
            <a:r>
              <a:rPr lang="en-US" dirty="0" smtClean="0"/>
              <a:t> </a:t>
            </a:r>
          </a:p>
          <a:p>
            <a:pPr marL="658368" lvl="1" indent="-246888" eaLnBrk="1" fontAlgn="auto" hangingPunct="1">
              <a:spcAft>
                <a:spcPts val="0"/>
              </a:spcAft>
              <a:buFont typeface="Georgia"/>
              <a:buChar char="▫"/>
              <a:defRPr/>
            </a:pPr>
            <a:r>
              <a:rPr lang="en-US" dirty="0" smtClean="0"/>
              <a:t>Main source of short term energy </a:t>
            </a:r>
          </a:p>
          <a:p>
            <a:pPr marL="365760" indent="-256032" eaLnBrk="1" fontAlgn="auto" hangingPunct="1">
              <a:spcAft>
                <a:spcPts val="0"/>
              </a:spcAft>
              <a:buClr>
                <a:schemeClr val="accent3"/>
              </a:buClr>
              <a:buFont typeface="Georgia"/>
              <a:buChar char="•"/>
              <a:defRPr/>
            </a:pPr>
            <a:r>
              <a:rPr lang="en-US" b="1" dirty="0" smtClean="0"/>
              <a:t>Proteins</a:t>
            </a:r>
          </a:p>
          <a:p>
            <a:pPr marL="658368" lvl="1" indent="-246888" eaLnBrk="1" fontAlgn="auto" hangingPunct="1">
              <a:spcAft>
                <a:spcPts val="0"/>
              </a:spcAft>
              <a:buFont typeface="Georgia"/>
              <a:buChar char="▫"/>
              <a:defRPr/>
            </a:pPr>
            <a:r>
              <a:rPr lang="en-US" dirty="0" smtClean="0"/>
              <a:t>Control chemical reactions (enzymes)</a:t>
            </a:r>
          </a:p>
          <a:p>
            <a:pPr marL="658368" lvl="1" indent="-246888" eaLnBrk="1" fontAlgn="auto" hangingPunct="1">
              <a:spcAft>
                <a:spcPts val="0"/>
              </a:spcAft>
              <a:buFont typeface="Georgia"/>
              <a:buChar char="▫"/>
              <a:defRPr/>
            </a:pPr>
            <a:r>
              <a:rPr lang="en-US" dirty="0" smtClean="0"/>
              <a:t>Bone/muscle formation</a:t>
            </a:r>
          </a:p>
          <a:p>
            <a:pPr marL="658368" lvl="1" indent="-246888" eaLnBrk="1" fontAlgn="auto" hangingPunct="1">
              <a:spcAft>
                <a:spcPts val="0"/>
              </a:spcAft>
              <a:buFont typeface="Georgia"/>
              <a:buChar char="▫"/>
              <a:defRPr/>
            </a:pPr>
            <a:r>
              <a:rPr lang="en-US" dirty="0" smtClean="0"/>
              <a:t>Move substances in/out of cells </a:t>
            </a:r>
          </a:p>
          <a:p>
            <a:pPr marL="658368" lvl="1" indent="-246888" eaLnBrk="1" fontAlgn="auto" hangingPunct="1">
              <a:spcAft>
                <a:spcPts val="0"/>
              </a:spcAft>
              <a:buFont typeface="Georgia"/>
              <a:buChar char="▫"/>
              <a:defRPr/>
            </a:pPr>
            <a:r>
              <a:rPr lang="en-US" dirty="0" smtClean="0"/>
              <a:t>Antibodies</a:t>
            </a:r>
          </a:p>
          <a:p>
            <a:pPr marL="365760" indent="-256032" eaLnBrk="1" fontAlgn="auto" hangingPunct="1">
              <a:spcAft>
                <a:spcPts val="0"/>
              </a:spcAft>
              <a:buClr>
                <a:schemeClr val="accent3"/>
              </a:buClr>
              <a:buFont typeface="Georgia"/>
              <a:buChar char="•"/>
              <a:defRPr/>
            </a:pPr>
            <a:r>
              <a:rPr lang="en-US" b="1" dirty="0" smtClean="0"/>
              <a:t>Lipids- </a:t>
            </a:r>
          </a:p>
          <a:p>
            <a:pPr marL="658368" lvl="1" indent="-246888" eaLnBrk="1" fontAlgn="auto" hangingPunct="1">
              <a:spcAft>
                <a:spcPts val="0"/>
              </a:spcAft>
              <a:buFont typeface="Georgia"/>
              <a:buChar char="▫"/>
              <a:defRPr/>
            </a:pPr>
            <a:r>
              <a:rPr lang="en-US" dirty="0" smtClean="0"/>
              <a:t>Long term energy storage</a:t>
            </a:r>
          </a:p>
          <a:p>
            <a:pPr marL="658368" lvl="1" indent="-246888" eaLnBrk="1" fontAlgn="auto" hangingPunct="1">
              <a:spcAft>
                <a:spcPts val="0"/>
              </a:spcAft>
              <a:buFont typeface="Georgia"/>
              <a:buChar char="▫"/>
              <a:defRPr/>
            </a:pPr>
            <a:r>
              <a:rPr lang="en-US" dirty="0" smtClean="0"/>
              <a:t>Cushions organs</a:t>
            </a:r>
          </a:p>
          <a:p>
            <a:pPr marL="658368" lvl="1" indent="-246888" eaLnBrk="1" fontAlgn="auto" hangingPunct="1">
              <a:spcAft>
                <a:spcPts val="0"/>
              </a:spcAft>
              <a:buFont typeface="Georgia"/>
              <a:buChar char="▫"/>
              <a:defRPr/>
            </a:pPr>
            <a:r>
              <a:rPr lang="en-US" dirty="0" smtClean="0"/>
              <a:t>Make up cell membrane</a:t>
            </a:r>
          </a:p>
          <a:p>
            <a:pPr marL="658368" lvl="1" indent="-246888" eaLnBrk="1" fontAlgn="auto" hangingPunct="1">
              <a:spcAft>
                <a:spcPts val="0"/>
              </a:spcAft>
              <a:buFont typeface="Georgia"/>
              <a:buChar char="▫"/>
              <a:defRPr/>
            </a:pPr>
            <a:r>
              <a:rPr lang="en-US" dirty="0" smtClean="0"/>
              <a:t>Make hormones</a:t>
            </a:r>
          </a:p>
          <a:p>
            <a:pPr marL="365760" indent="-256032" eaLnBrk="1" fontAlgn="auto" hangingPunct="1">
              <a:spcAft>
                <a:spcPts val="0"/>
              </a:spcAft>
              <a:buClr>
                <a:schemeClr val="accent3"/>
              </a:buClr>
              <a:buFont typeface="Georgia"/>
              <a:buChar char="•"/>
              <a:defRPr/>
            </a:pPr>
            <a:r>
              <a:rPr lang="en-US" b="1" dirty="0" smtClean="0"/>
              <a:t>Nucleic Acids-</a:t>
            </a:r>
          </a:p>
          <a:p>
            <a:pPr marL="658368" lvl="1" indent="-246888" eaLnBrk="1" fontAlgn="auto" hangingPunct="1">
              <a:spcAft>
                <a:spcPts val="0"/>
              </a:spcAft>
              <a:buFont typeface="Georgia"/>
              <a:buChar char="▫"/>
              <a:defRPr/>
            </a:pPr>
            <a:r>
              <a:rPr lang="en-US" dirty="0" smtClean="0"/>
              <a:t>DNA and RNA</a:t>
            </a:r>
          </a:p>
          <a:p>
            <a:pPr marL="365760" indent="-256032" eaLnBrk="1" fontAlgn="auto" hangingPunct="1">
              <a:spcAft>
                <a:spcPts val="0"/>
              </a:spcAft>
              <a:buClr>
                <a:schemeClr val="accent3"/>
              </a:buClr>
              <a:buFont typeface="Georgia"/>
              <a:buChar char="•"/>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066800"/>
          </a:xfrm>
        </p:spPr>
        <p:txBody>
          <a:bodyPr>
            <a:normAutofit fontScale="90000"/>
          </a:bodyPr>
          <a:lstStyle/>
          <a:p>
            <a:pPr eaLnBrk="1" fontAlgn="auto" hangingPunct="1">
              <a:spcAft>
                <a:spcPts val="0"/>
              </a:spcAft>
              <a:defRPr/>
            </a:pPr>
            <a:r>
              <a:rPr lang="en-US" b="1" u="sng" dirty="0" smtClean="0"/>
              <a:t>Biology Review L.14.26 – Brain parts</a:t>
            </a:r>
            <a:r>
              <a:rPr lang="en-US" dirty="0" smtClean="0"/>
              <a:t/>
            </a:r>
            <a:br>
              <a:rPr lang="en-US" dirty="0" smtClean="0"/>
            </a:br>
            <a:r>
              <a:rPr lang="en-US" b="1" i="1" dirty="0" smtClean="0"/>
              <a:t>Identify the major parts of the brain on diagrams or models.</a:t>
            </a:r>
            <a:r>
              <a:rPr lang="en-US" dirty="0" smtClean="0"/>
              <a:t/>
            </a:r>
            <a:br>
              <a:rPr lang="en-US" dirty="0" smtClean="0"/>
            </a:br>
            <a:r>
              <a:rPr lang="en-US" dirty="0" smtClean="0"/>
              <a:t/>
            </a:r>
            <a:br>
              <a:rPr lang="en-US" dirty="0" smtClean="0"/>
            </a:br>
            <a:endParaRPr lang="en-US" dirty="0"/>
          </a:p>
        </p:txBody>
      </p:sp>
      <p:sp>
        <p:nvSpPr>
          <p:cNvPr id="86019" name="Content Placeholder 2"/>
          <p:cNvSpPr>
            <a:spLocks noGrp="1"/>
          </p:cNvSpPr>
          <p:nvPr>
            <p:ph idx="1"/>
          </p:nvPr>
        </p:nvSpPr>
        <p:spPr/>
        <p:txBody>
          <a:bodyPr/>
          <a:lstStyle/>
          <a:p>
            <a:pPr eaLnBrk="1" hangingPunct="1"/>
            <a:r>
              <a:rPr lang="en-US" i="1" smtClean="0"/>
              <a:t>Label the Lobes and sections of the human brain</a:t>
            </a:r>
          </a:p>
          <a:p>
            <a:pPr eaLnBrk="1" hangingPunct="1"/>
            <a:endParaRPr lang="en-US" i="1" smtClean="0"/>
          </a:p>
          <a:p>
            <a:pPr eaLnBrk="1" hangingPunct="1"/>
            <a:endParaRPr lang="en-US" i="1" smtClean="0"/>
          </a:p>
          <a:p>
            <a:pPr eaLnBrk="1" hangingPunct="1"/>
            <a:r>
              <a:rPr lang="en-US" i="1" smtClean="0"/>
              <a:t>REMEMBER TO FIGURE OUT WHERE THE FRONT OF THE BRAIN IS BEFORE YOU START LABELING. </a:t>
            </a:r>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229600" cy="1066800"/>
          </a:xfrm>
        </p:spPr>
        <p:txBody>
          <a:bodyPr>
            <a:normAutofit fontScale="90000"/>
          </a:bodyPr>
          <a:lstStyle/>
          <a:p>
            <a:pPr eaLnBrk="1" fontAlgn="auto" hangingPunct="1">
              <a:spcAft>
                <a:spcPts val="0"/>
              </a:spcAft>
              <a:defRPr/>
            </a:pPr>
            <a:r>
              <a:rPr lang="en-US" b="1" dirty="0" smtClean="0"/>
              <a:t>Key Vocabulary: </a:t>
            </a:r>
            <a:r>
              <a:rPr lang="en-US" dirty="0" smtClean="0"/>
              <a:t>cerebrum, cerebellum, frontal lobe, medulla, </a:t>
            </a:r>
            <a:r>
              <a:rPr lang="en-US" dirty="0" err="1" smtClean="0"/>
              <a:t>pons</a:t>
            </a:r>
            <a:r>
              <a:rPr lang="en-US" dirty="0" smtClean="0"/>
              <a:t>, spinal cord, brain stem, occipital lobe, parietal lobe, temporal lobe</a:t>
            </a:r>
            <a:endParaRPr lang="en-US" dirty="0"/>
          </a:p>
        </p:txBody>
      </p:sp>
      <p:pic>
        <p:nvPicPr>
          <p:cNvPr id="87043" name="Picture 1"/>
          <p:cNvPicPr>
            <a:picLocks noChangeAspect="1" noChangeArrowheads="1"/>
          </p:cNvPicPr>
          <p:nvPr/>
        </p:nvPicPr>
        <p:blipFill>
          <a:blip r:embed="rId2" cstate="print"/>
          <a:srcRect l="3046" t="39743" r="71474" b="29274"/>
          <a:stretch>
            <a:fillRect/>
          </a:stretch>
        </p:blipFill>
        <p:spPr bwMode="auto">
          <a:xfrm>
            <a:off x="0" y="2968625"/>
            <a:ext cx="4267200" cy="3889375"/>
          </a:xfrm>
          <a:prstGeom prst="rect">
            <a:avLst/>
          </a:prstGeom>
          <a:noFill/>
          <a:ln w="9525">
            <a:noFill/>
            <a:miter lim="800000"/>
            <a:headEnd/>
            <a:tailEnd/>
          </a:ln>
        </p:spPr>
      </p:pic>
      <p:pic>
        <p:nvPicPr>
          <p:cNvPr id="4" name="Picture 2"/>
          <p:cNvPicPr>
            <a:picLocks noGrp="1" noChangeAspect="1" noChangeArrowheads="1"/>
          </p:cNvPicPr>
          <p:nvPr>
            <p:ph idx="1"/>
          </p:nvPr>
        </p:nvPicPr>
        <p:blipFill>
          <a:blip r:embed="rId3" cstate="print"/>
          <a:srcRect/>
          <a:stretch>
            <a:fillRect/>
          </a:stretch>
        </p:blipFill>
        <p:spPr bwMode="auto">
          <a:xfrm>
            <a:off x="4191000" y="2971800"/>
            <a:ext cx="4572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Key Vocabulary: </a:t>
            </a:r>
            <a:r>
              <a:rPr lang="en-US" dirty="0" smtClean="0"/>
              <a:t>cerebrum, cerebellum, frontal lobe, medulla, </a:t>
            </a:r>
            <a:r>
              <a:rPr lang="en-US" dirty="0" err="1" smtClean="0"/>
              <a:t>pons</a:t>
            </a:r>
            <a:r>
              <a:rPr lang="en-US" dirty="0" smtClean="0"/>
              <a:t>, spinal cord, brain stem, occipital lobe, parietal lobe, temporal lobe</a:t>
            </a:r>
            <a:br>
              <a:rPr lang="en-US" dirty="0" smtClean="0"/>
            </a:br>
            <a:endParaRPr lang="en-US" dirty="0"/>
          </a:p>
        </p:txBody>
      </p:sp>
      <p:pic>
        <p:nvPicPr>
          <p:cNvPr id="88067" name="Picture 19"/>
          <p:cNvPicPr>
            <a:picLocks noChangeAspect="1" noChangeArrowheads="1"/>
          </p:cNvPicPr>
          <p:nvPr/>
        </p:nvPicPr>
        <p:blipFill>
          <a:blip r:embed="rId2" cstate="print">
            <a:lum bright="20000" contrast="8000"/>
          </a:blip>
          <a:srcRect/>
          <a:stretch>
            <a:fillRect/>
          </a:stretch>
        </p:blipFill>
        <p:spPr bwMode="auto">
          <a:xfrm>
            <a:off x="0" y="2590800"/>
            <a:ext cx="4632325" cy="4425950"/>
          </a:xfrm>
          <a:prstGeom prst="rect">
            <a:avLst/>
          </a:prstGeom>
          <a:noFill/>
          <a:ln w="9525">
            <a:noFill/>
            <a:miter lim="800000"/>
            <a:headEnd/>
            <a:tailEnd/>
          </a:ln>
        </p:spPr>
      </p:pic>
      <p:pic>
        <p:nvPicPr>
          <p:cNvPr id="4" name="Picture 2"/>
          <p:cNvPicPr>
            <a:picLocks noGrp="1" noChangeAspect="1" noChangeArrowheads="1"/>
          </p:cNvPicPr>
          <p:nvPr>
            <p:ph idx="1"/>
          </p:nvPr>
        </p:nvPicPr>
        <p:blipFill>
          <a:blip r:embed="rId3" cstate="print"/>
          <a:srcRect/>
          <a:stretch>
            <a:fillRect/>
          </a:stretch>
        </p:blipFill>
        <p:spPr bwMode="auto">
          <a:xfrm>
            <a:off x="4724400" y="3505200"/>
            <a:ext cx="4156251" cy="251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1066800"/>
          </a:xfrm>
        </p:spPr>
        <p:txBody>
          <a:bodyPr>
            <a:normAutofit fontScale="90000"/>
          </a:bodyPr>
          <a:lstStyle/>
          <a:p>
            <a:pPr eaLnBrk="1" fontAlgn="auto" hangingPunct="1">
              <a:spcAft>
                <a:spcPts val="0"/>
              </a:spcAft>
              <a:defRPr/>
            </a:pPr>
            <a:r>
              <a:rPr lang="en-US" b="1" u="sng" dirty="0" smtClean="0"/>
              <a:t>Biology Review L.14.52 – Immune System</a:t>
            </a:r>
            <a:r>
              <a:rPr lang="en-US" sz="2800" dirty="0" smtClean="0"/>
              <a:t/>
            </a:r>
            <a:br>
              <a:rPr lang="en-US" sz="2800" dirty="0" smtClean="0"/>
            </a:br>
            <a:r>
              <a:rPr lang="en-US" b="1" i="1" dirty="0" smtClean="0"/>
              <a:t>Explain the basic functions of the human immune system, including specific and nonspecific immune response, vaccines, and antibiotics.</a:t>
            </a:r>
            <a:r>
              <a:rPr lang="en-US" sz="3600" dirty="0" smtClean="0"/>
              <a:t/>
            </a:r>
            <a:br>
              <a:rPr lang="en-US" sz="3600" dirty="0" smtClean="0"/>
            </a:br>
            <a:endParaRPr lang="en-US" dirty="0"/>
          </a:p>
        </p:txBody>
      </p:sp>
      <p:sp>
        <p:nvSpPr>
          <p:cNvPr id="89091" name="Content Placeholder 2"/>
          <p:cNvSpPr>
            <a:spLocks noGrp="1"/>
          </p:cNvSpPr>
          <p:nvPr>
            <p:ph idx="1"/>
          </p:nvPr>
        </p:nvSpPr>
        <p:spPr>
          <a:xfrm>
            <a:off x="152400" y="3581400"/>
            <a:ext cx="8229600" cy="2438400"/>
          </a:xfrm>
        </p:spPr>
        <p:txBody>
          <a:bodyPr/>
          <a:lstStyle/>
          <a:p>
            <a:pPr eaLnBrk="1" hangingPunct="1"/>
            <a:r>
              <a:rPr lang="en-US" smtClean="0"/>
              <a:t>Identify and/or explain the basic functions of the human immune system, including specific and nonspecific immune responses.</a:t>
            </a:r>
            <a:endParaRPr lang="en-US" sz="2400" smtClean="0"/>
          </a:p>
          <a:p>
            <a:pPr eaLnBrk="1" hangingPunct="1"/>
            <a:r>
              <a:rPr lang="en-US" smtClean="0"/>
              <a:t>Describe how the human immune system responds to vaccines and/or antibiotics.</a:t>
            </a:r>
            <a:endParaRPr lang="en-US" sz="24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r>
              <a:rPr lang="en-US" sz="3200" i="1" dirty="0" smtClean="0"/>
              <a:t>How does the immune system protect humans from disease?</a:t>
            </a:r>
            <a:r>
              <a:rPr lang="en-US" sz="2800" dirty="0" smtClean="0"/>
              <a:t/>
            </a:r>
            <a:br>
              <a:rPr lang="en-US" sz="2800" dirty="0" smtClean="0"/>
            </a:br>
            <a:endParaRPr lang="en-US" dirty="0"/>
          </a:p>
        </p:txBody>
      </p:sp>
      <p:sp>
        <p:nvSpPr>
          <p:cNvPr id="3" name="Content Placeholder 2"/>
          <p:cNvSpPr>
            <a:spLocks noGrp="1"/>
          </p:cNvSpPr>
          <p:nvPr>
            <p:ph idx="1"/>
          </p:nvPr>
        </p:nvSpPr>
        <p:spPr>
          <a:xfrm>
            <a:off x="381000" y="1905000"/>
            <a:ext cx="8229600" cy="4516438"/>
          </a:xfrm>
        </p:spPr>
        <p:txBody>
          <a:bodyPr/>
          <a:lstStyle/>
          <a:p>
            <a:r>
              <a:rPr lang="en-US" u="sng" dirty="0" smtClean="0"/>
              <a:t>Passive Immunity</a:t>
            </a:r>
            <a:r>
              <a:rPr lang="en-US" dirty="0" smtClean="0"/>
              <a:t>:  </a:t>
            </a:r>
            <a:r>
              <a:rPr lang="en-US" dirty="0" smtClean="0">
                <a:solidFill>
                  <a:schemeClr val="accent2">
                    <a:lumMod val="60000"/>
                    <a:lumOff val="40000"/>
                  </a:schemeClr>
                </a:solidFill>
              </a:rPr>
              <a:t>This occurs when antibodies are passed into your body as a source, other than yourself.  For ex, antibodies from your mothers milk or her placenta.</a:t>
            </a:r>
          </a:p>
          <a:p>
            <a:endParaRPr lang="en-US" dirty="0" smtClean="0"/>
          </a:p>
          <a:p>
            <a:r>
              <a:rPr lang="en-US" u="sng" dirty="0" smtClean="0"/>
              <a:t>Active Immunity</a:t>
            </a:r>
            <a:r>
              <a:rPr lang="en-US" dirty="0" smtClean="0"/>
              <a:t>:  </a:t>
            </a:r>
            <a:r>
              <a:rPr lang="en-US" dirty="0" smtClean="0">
                <a:solidFill>
                  <a:schemeClr val="accent2">
                    <a:lumMod val="60000"/>
                    <a:lumOff val="40000"/>
                  </a:schemeClr>
                </a:solidFill>
              </a:rPr>
              <a:t>When the body creates its own antibodies after exposure to an antigen.  Once exposed to infection, the body begins an immune response.</a:t>
            </a:r>
            <a:endParaRPr lang="en-US"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1371600"/>
          </a:xfrm>
        </p:spPr>
        <p:txBody>
          <a:bodyPr>
            <a:normAutofit fontScale="90000"/>
          </a:bodyPr>
          <a:lstStyle/>
          <a:p>
            <a:pPr eaLnBrk="1" fontAlgn="auto" hangingPunct="1">
              <a:spcAft>
                <a:spcPts val="0"/>
              </a:spcAft>
              <a:defRPr/>
            </a:pPr>
            <a:r>
              <a:rPr lang="en-US" i="1" dirty="0" smtClean="0"/>
              <a:t>How does the immune system protect humans from disease?</a:t>
            </a:r>
            <a:r>
              <a:rPr lang="en-US" sz="3600" dirty="0" smtClean="0"/>
              <a:t/>
            </a:r>
            <a:br>
              <a:rPr lang="en-US" sz="3600" dirty="0" smtClean="0"/>
            </a:br>
            <a:endParaRPr lang="en-US" dirty="0"/>
          </a:p>
        </p:txBody>
      </p:sp>
      <p:sp>
        <p:nvSpPr>
          <p:cNvPr id="3" name="Content Placeholder 2"/>
          <p:cNvSpPr>
            <a:spLocks noGrp="1"/>
          </p:cNvSpPr>
          <p:nvPr>
            <p:ph idx="1"/>
          </p:nvPr>
        </p:nvSpPr>
        <p:spPr>
          <a:xfrm>
            <a:off x="0" y="1524000"/>
            <a:ext cx="7391400" cy="5049838"/>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b="1" dirty="0" smtClean="0"/>
              <a:t>Nonspecific Defenses</a:t>
            </a:r>
          </a:p>
          <a:p>
            <a:pPr marL="658368" lvl="1" indent="-246888" eaLnBrk="1" fontAlgn="auto" hangingPunct="1">
              <a:spcAft>
                <a:spcPts val="0"/>
              </a:spcAft>
              <a:buFont typeface="Georgia"/>
              <a:buChar char="▫"/>
              <a:defRPr/>
            </a:pPr>
            <a:r>
              <a:rPr lang="en-US" sz="1800" dirty="0" smtClean="0"/>
              <a:t>Skin</a:t>
            </a:r>
          </a:p>
          <a:p>
            <a:pPr marL="658368" lvl="1" indent="-246888" eaLnBrk="1" fontAlgn="auto" hangingPunct="1">
              <a:spcAft>
                <a:spcPts val="0"/>
              </a:spcAft>
              <a:buFont typeface="Georgia"/>
              <a:buChar char="▫"/>
              <a:defRPr/>
            </a:pPr>
            <a:r>
              <a:rPr lang="en-US" sz="2000" dirty="0" smtClean="0"/>
              <a:t>Mucus, saliva, and tears</a:t>
            </a:r>
          </a:p>
          <a:p>
            <a:pPr marL="658368" lvl="1" indent="-246888" eaLnBrk="1" fontAlgn="auto" hangingPunct="1">
              <a:spcAft>
                <a:spcPts val="0"/>
              </a:spcAft>
              <a:buFont typeface="Georgia"/>
              <a:buChar char="▫"/>
              <a:defRPr/>
            </a:pPr>
            <a:r>
              <a:rPr lang="en-US" sz="2000" dirty="0" smtClean="0"/>
              <a:t>Fever (Pathogens can only survive in a small temp. range)</a:t>
            </a:r>
          </a:p>
          <a:p>
            <a:pPr marL="658368" lvl="1" indent="-246888" eaLnBrk="1" fontAlgn="auto" hangingPunct="1">
              <a:spcAft>
                <a:spcPts val="0"/>
              </a:spcAft>
              <a:buFont typeface="Georgia"/>
              <a:buChar char="▫"/>
              <a:defRPr/>
            </a:pPr>
            <a:r>
              <a:rPr lang="en-US" sz="2000" b="1" u="sng" dirty="0" smtClean="0"/>
              <a:t>Inflammatory Response</a:t>
            </a:r>
            <a:r>
              <a:rPr lang="en-US" sz="2000" b="1" dirty="0" smtClean="0"/>
              <a:t>-  </a:t>
            </a:r>
            <a:r>
              <a:rPr lang="en-US" sz="2000" dirty="0" smtClean="0"/>
              <a:t>The immune system produces millions of </a:t>
            </a:r>
            <a:r>
              <a:rPr lang="en-US" sz="2000" b="1" u="sng" dirty="0" smtClean="0"/>
              <a:t>white </a:t>
            </a:r>
            <a:r>
              <a:rPr lang="en-US" sz="2000" u="sng" dirty="0" smtClean="0"/>
              <a:t>blood cells</a:t>
            </a:r>
            <a:r>
              <a:rPr lang="en-US" sz="2000" dirty="0" smtClean="0"/>
              <a:t>.</a:t>
            </a:r>
          </a:p>
          <a:p>
            <a:pPr marL="923544" lvl="2" indent="-219456" eaLnBrk="1" fontAlgn="auto" hangingPunct="1">
              <a:spcAft>
                <a:spcPts val="0"/>
              </a:spcAft>
              <a:buFont typeface="Wingdings 2"/>
              <a:buChar char=""/>
              <a:defRPr/>
            </a:pPr>
            <a:r>
              <a:rPr lang="en-US" b="1" dirty="0" smtClean="0"/>
              <a:t>Many </a:t>
            </a:r>
            <a:r>
              <a:rPr lang="en-US" b="1" u="sng" dirty="0" smtClean="0"/>
              <a:t>white</a:t>
            </a:r>
            <a:r>
              <a:rPr lang="en-US" b="1" dirty="0" smtClean="0"/>
              <a:t> blood cells are </a:t>
            </a:r>
            <a:r>
              <a:rPr lang="en-US" b="1" u="sng" dirty="0" smtClean="0"/>
              <a:t>phagocytes</a:t>
            </a:r>
            <a:r>
              <a:rPr lang="en-US" b="1" dirty="0" smtClean="0"/>
              <a:t>, which engulf and destroy bacteria.</a:t>
            </a:r>
          </a:p>
          <a:p>
            <a:pPr marL="365760" indent="-256032" eaLnBrk="1" fontAlgn="auto" hangingPunct="1">
              <a:spcAft>
                <a:spcPts val="0"/>
              </a:spcAft>
              <a:buClr>
                <a:schemeClr val="accent3"/>
              </a:buClr>
              <a:buFont typeface="Georgia"/>
              <a:buChar char="•"/>
              <a:defRPr/>
            </a:pPr>
            <a:r>
              <a:rPr lang="en-US" b="1" dirty="0" smtClean="0"/>
              <a:t>Specific Defenses</a:t>
            </a:r>
          </a:p>
          <a:p>
            <a:pPr marL="658368" lvl="1" indent="-246888" eaLnBrk="1" fontAlgn="auto" hangingPunct="1">
              <a:spcAft>
                <a:spcPts val="0"/>
              </a:spcAft>
              <a:buFont typeface="Georgia"/>
              <a:buChar char="▫"/>
              <a:defRPr/>
            </a:pPr>
            <a:r>
              <a:rPr lang="en-US" b="1" dirty="0" smtClean="0"/>
              <a:t>Antibody- </a:t>
            </a:r>
            <a:r>
              <a:rPr lang="en-US" dirty="0" smtClean="0"/>
              <a:t>A protein that binds to molecules on pathogens to inactive the pathogens. </a:t>
            </a:r>
            <a:endParaRPr lang="en-US" b="1" dirty="0" smtClean="0"/>
          </a:p>
          <a:p>
            <a:pPr marL="923544" lvl="2" indent="-219456" eaLnBrk="1" fontAlgn="auto" hangingPunct="1">
              <a:spcAft>
                <a:spcPts val="0"/>
              </a:spcAft>
              <a:buFont typeface="Wingdings 2"/>
              <a:buChar char=""/>
              <a:defRPr/>
            </a:pPr>
            <a:r>
              <a:rPr lang="en-US" b="1" dirty="0" smtClean="0"/>
              <a:t>Antibodies attach to and inactivate viral particles that have not yet entered body cells</a:t>
            </a:r>
          </a:p>
          <a:p>
            <a:pPr marL="923544" lvl="2" indent="-219456" eaLnBrk="1" fontAlgn="auto" hangingPunct="1">
              <a:spcAft>
                <a:spcPts val="0"/>
              </a:spcAft>
              <a:buFont typeface="Wingdings 2"/>
              <a:buChar char=""/>
              <a:defRPr/>
            </a:pPr>
            <a:r>
              <a:rPr lang="en-US" b="1" dirty="0" smtClean="0"/>
              <a:t>White blood cells produce antibodies</a:t>
            </a:r>
          </a:p>
          <a:p>
            <a:pPr marL="923544" lvl="2" indent="-219456" eaLnBrk="1" fontAlgn="auto" hangingPunct="1">
              <a:spcAft>
                <a:spcPts val="0"/>
              </a:spcAft>
              <a:buFont typeface="Wingdings 2"/>
              <a:buChar char=""/>
              <a:defRPr/>
            </a:pPr>
            <a:endParaRPr lang="en-US" sz="2200" dirty="0" smtClean="0"/>
          </a:p>
        </p:txBody>
      </p:sp>
      <p:pic>
        <p:nvPicPr>
          <p:cNvPr id="90116" name="Picture 6"/>
          <p:cNvPicPr>
            <a:picLocks noChangeAspect="1" noChangeArrowheads="1"/>
          </p:cNvPicPr>
          <p:nvPr/>
        </p:nvPicPr>
        <p:blipFill>
          <a:blip r:embed="rId2" cstate="print"/>
          <a:srcRect/>
          <a:stretch>
            <a:fillRect/>
          </a:stretch>
        </p:blipFill>
        <p:spPr bwMode="auto">
          <a:xfrm>
            <a:off x="7267575" y="5108575"/>
            <a:ext cx="1876425" cy="1749425"/>
          </a:xfrm>
          <a:prstGeom prst="rect">
            <a:avLst/>
          </a:prstGeom>
          <a:noFill/>
          <a:ln w="9525">
            <a:noFill/>
            <a:miter lim="800000"/>
            <a:headEnd/>
            <a:tailEnd/>
          </a:ln>
        </p:spPr>
      </p:pic>
      <p:sp>
        <p:nvSpPr>
          <p:cNvPr id="90117" name="Rectangle 3"/>
          <p:cNvSpPr>
            <a:spLocks noChangeArrowheads="1"/>
          </p:cNvSpPr>
          <p:nvPr/>
        </p:nvSpPr>
        <p:spPr bwMode="auto">
          <a:xfrm>
            <a:off x="4724400" y="1219200"/>
            <a:ext cx="4191000" cy="646113"/>
          </a:xfrm>
          <a:prstGeom prst="rect">
            <a:avLst/>
          </a:prstGeom>
          <a:noFill/>
          <a:ln w="9525">
            <a:noFill/>
            <a:miter lim="800000"/>
            <a:headEnd/>
            <a:tailEnd/>
          </a:ln>
        </p:spPr>
        <p:txBody>
          <a:bodyPr>
            <a:spAutoFit/>
          </a:bodyPr>
          <a:lstStyle/>
          <a:p>
            <a:r>
              <a:rPr lang="en-US">
                <a:latin typeface="Georgia" pitchFamily="18" charset="0"/>
                <a:hlinkClick r:id="rId3"/>
              </a:rPr>
              <a:t>http://www.youtube.com/watch?v=lrYlZJiuf18</a:t>
            </a:r>
            <a:r>
              <a:rPr lang="en-US">
                <a:latin typeface="Georgia" pitchFamily="18" charset="0"/>
              </a:rPr>
              <a:t> </a:t>
            </a:r>
          </a:p>
        </p:txBody>
      </p:sp>
      <p:sp>
        <p:nvSpPr>
          <p:cNvPr id="90118" name="Rectangle 5"/>
          <p:cNvSpPr>
            <a:spLocks noChangeArrowheads="1"/>
          </p:cNvSpPr>
          <p:nvPr/>
        </p:nvSpPr>
        <p:spPr bwMode="auto">
          <a:xfrm>
            <a:off x="4643438" y="1828800"/>
            <a:ext cx="3444875" cy="646113"/>
          </a:xfrm>
          <a:prstGeom prst="rect">
            <a:avLst/>
          </a:prstGeom>
          <a:noFill/>
          <a:ln w="9525">
            <a:noFill/>
            <a:miter lim="800000"/>
            <a:headEnd/>
            <a:tailEnd/>
          </a:ln>
        </p:spPr>
        <p:txBody>
          <a:bodyPr>
            <a:spAutoFit/>
          </a:bodyPr>
          <a:lstStyle/>
          <a:p>
            <a:r>
              <a:rPr lang="en-US">
                <a:latin typeface="Georgia" pitchFamily="18" charset="0"/>
                <a:hlinkClick r:id="rId4"/>
              </a:rPr>
              <a:t>http://www.youtube.com/watch?v=Rpj0emEGShQ</a:t>
            </a:r>
            <a:r>
              <a:rPr lang="en-US">
                <a:latin typeface="Georgia" pitchFamily="18"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524000"/>
          </a:xfrm>
        </p:spPr>
        <p:txBody>
          <a:bodyPr>
            <a:normAutofit fontScale="90000"/>
          </a:bodyPr>
          <a:lstStyle/>
          <a:p>
            <a:pPr eaLnBrk="1" fontAlgn="auto" hangingPunct="1">
              <a:spcAft>
                <a:spcPts val="0"/>
              </a:spcAft>
              <a:defRPr/>
            </a:pPr>
            <a:r>
              <a:rPr lang="en-US" i="1" dirty="0" smtClean="0"/>
              <a:t>How does the human immune system respond to vaccines and antibiotics?</a:t>
            </a:r>
            <a:r>
              <a:rPr lang="en-US" sz="3600" dirty="0" smtClean="0"/>
              <a:t/>
            </a:r>
            <a:br>
              <a:rPr lang="en-US" sz="3600" dirty="0" smtClean="0"/>
            </a:br>
            <a:endParaRPr lang="en-US" dirty="0"/>
          </a:p>
        </p:txBody>
      </p:sp>
      <p:sp>
        <p:nvSpPr>
          <p:cNvPr id="91139" name="Content Placeholder 2"/>
          <p:cNvSpPr>
            <a:spLocks noGrp="1"/>
          </p:cNvSpPr>
          <p:nvPr>
            <p:ph idx="1"/>
          </p:nvPr>
        </p:nvSpPr>
        <p:spPr>
          <a:xfrm>
            <a:off x="0" y="1752600"/>
            <a:ext cx="6248400" cy="4745038"/>
          </a:xfrm>
        </p:spPr>
        <p:txBody>
          <a:bodyPr/>
          <a:lstStyle/>
          <a:p>
            <a:pPr eaLnBrk="1" hangingPunct="1"/>
            <a:r>
              <a:rPr lang="en-US" b="1" dirty="0" smtClean="0"/>
              <a:t>Vaccines contain a dead or weakened form of the disease causing microorganisms.</a:t>
            </a:r>
          </a:p>
          <a:p>
            <a:pPr lvl="1" eaLnBrk="1" hangingPunct="1"/>
            <a:r>
              <a:rPr lang="en-US" b="1" dirty="0" smtClean="0"/>
              <a:t>This causes the body to produce antibodies and remember the virus</a:t>
            </a:r>
            <a:endParaRPr lang="en-US" dirty="0" smtClean="0"/>
          </a:p>
          <a:p>
            <a:pPr eaLnBrk="1" hangingPunct="1"/>
            <a:r>
              <a:rPr lang="en-US" b="1" dirty="0" smtClean="0"/>
              <a:t>Antibiotics- </a:t>
            </a:r>
            <a:r>
              <a:rPr lang="en-US" dirty="0" smtClean="0"/>
              <a:t>fight bacterial diseases by killing /slowing the growth of bacteria.</a:t>
            </a:r>
          </a:p>
          <a:p>
            <a:pPr lvl="2" eaLnBrk="1" hangingPunct="1"/>
            <a:endParaRPr lang="en-US" dirty="0" smtClean="0"/>
          </a:p>
        </p:txBody>
      </p:sp>
      <p:pic>
        <p:nvPicPr>
          <p:cNvPr id="91140" name="Picture 5"/>
          <p:cNvPicPr>
            <a:picLocks noChangeAspect="1" noChangeArrowheads="1"/>
          </p:cNvPicPr>
          <p:nvPr/>
        </p:nvPicPr>
        <p:blipFill>
          <a:blip r:embed="rId2" cstate="print"/>
          <a:srcRect/>
          <a:stretch>
            <a:fillRect/>
          </a:stretch>
        </p:blipFill>
        <p:spPr bwMode="auto">
          <a:xfrm>
            <a:off x="6151563" y="1905000"/>
            <a:ext cx="299243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Immune System</a:t>
            </a:r>
          </a:p>
        </p:txBody>
      </p:sp>
      <p:sp>
        <p:nvSpPr>
          <p:cNvPr id="92163" name="Content Placeholder 2"/>
          <p:cNvSpPr>
            <a:spLocks noGrp="1"/>
          </p:cNvSpPr>
          <p:nvPr>
            <p:ph idx="1"/>
          </p:nvPr>
        </p:nvSpPr>
        <p:spPr/>
        <p:txBody>
          <a:bodyPr/>
          <a:lstStyle/>
          <a:p>
            <a:pPr eaLnBrk="1" hangingPunct="1"/>
            <a:r>
              <a:rPr lang="en-US" b="1" smtClean="0"/>
              <a:t>Key Vocabulary:</a:t>
            </a:r>
            <a:r>
              <a:rPr lang="en-US" smtClean="0"/>
              <a:t> antibiotic, antibody, antigen, communicable disease, pathogen, vaccine, vein, vascular tissue</a:t>
            </a:r>
            <a:endParaRPr lang="en-US" sz="2400" smtClean="0"/>
          </a:p>
          <a:p>
            <a:pPr eaLnBrk="1" hangingPunct="1">
              <a:buFont typeface="Georgia" pitchFamily="18" charset="0"/>
              <a:buNone/>
            </a:pPr>
            <a:endParaRPr lang="en-US" sz="2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133600"/>
          </a:xfrm>
        </p:spPr>
        <p:txBody>
          <a:bodyPr>
            <a:normAutofit fontScale="90000"/>
          </a:bodyPr>
          <a:lstStyle/>
          <a:p>
            <a:pPr eaLnBrk="1" fontAlgn="auto" hangingPunct="1">
              <a:spcAft>
                <a:spcPts val="0"/>
              </a:spcAft>
              <a:defRPr/>
            </a:pPr>
            <a:r>
              <a:rPr lang="en-US" b="1" u="sng" dirty="0" smtClean="0"/>
              <a:t>Biology Review L.14.36 – Blood Flow</a:t>
            </a:r>
            <a:r>
              <a:rPr lang="en-US" dirty="0" smtClean="0"/>
              <a:t/>
            </a:r>
            <a:br>
              <a:rPr lang="en-US" dirty="0" smtClean="0"/>
            </a:br>
            <a:r>
              <a:rPr lang="en-US" b="1" i="1" dirty="0" smtClean="0"/>
              <a:t>Describe the factors affecting blood flow through the cardiovascular system.</a:t>
            </a:r>
            <a:r>
              <a:rPr lang="en-US" dirty="0" smtClean="0"/>
              <a:t/>
            </a:r>
            <a:br>
              <a:rPr lang="en-US" dirty="0" smtClean="0"/>
            </a:br>
            <a:endParaRPr lang="en-US" dirty="0"/>
          </a:p>
        </p:txBody>
      </p:sp>
      <p:sp>
        <p:nvSpPr>
          <p:cNvPr id="93187" name="Content Placeholder 2"/>
          <p:cNvSpPr>
            <a:spLocks noGrp="1"/>
          </p:cNvSpPr>
          <p:nvPr>
            <p:ph idx="1"/>
          </p:nvPr>
        </p:nvSpPr>
        <p:spPr>
          <a:xfrm>
            <a:off x="533400" y="3200400"/>
            <a:ext cx="8229600" cy="2916238"/>
          </a:xfrm>
        </p:spPr>
        <p:txBody>
          <a:bodyPr/>
          <a:lstStyle/>
          <a:p>
            <a:pPr eaLnBrk="1" hangingPunct="1"/>
            <a:r>
              <a:rPr lang="en-US" smtClean="0"/>
              <a:t>Identify factors that affect blood flow and/or describe how these factors affect blood flow through the cardiovascular system.</a:t>
            </a:r>
          </a:p>
          <a:p>
            <a:pPr eaLnBrk="1" hangingPunct="1">
              <a:buFont typeface="Georgia" pitchFamily="18" charset="0"/>
              <a:buNone/>
            </a:pPr>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915400" cy="1371600"/>
          </a:xfrm>
        </p:spPr>
        <p:txBody>
          <a:bodyPr>
            <a:normAutofit fontScale="90000"/>
          </a:bodyPr>
          <a:lstStyle/>
          <a:p>
            <a:pPr eaLnBrk="1" fontAlgn="auto" hangingPunct="1">
              <a:spcAft>
                <a:spcPts val="0"/>
              </a:spcAft>
              <a:defRPr/>
            </a:pPr>
            <a:r>
              <a:rPr lang="en-US" i="1" dirty="0" smtClean="0"/>
              <a:t>How do factors such as genetics, nutrition and behavior affect blood flow through the cardiovascular system?</a:t>
            </a:r>
            <a:r>
              <a:rPr lang="en-US" dirty="0" smtClean="0"/>
              <a:t/>
            </a:r>
            <a:br>
              <a:rPr lang="en-US" dirty="0" smtClean="0"/>
            </a:br>
            <a:r>
              <a:rPr lang="en-US" i="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228600" y="2249488"/>
            <a:ext cx="6629400" cy="4324350"/>
          </a:xfrm>
        </p:spPr>
        <p:txBody>
          <a:bodyPr>
            <a:normAutofit fontScale="85000" lnSpcReduction="10000"/>
          </a:bodyPr>
          <a:lstStyle/>
          <a:p>
            <a:pPr marL="365760" indent="-256032" eaLnBrk="1" fontAlgn="auto" hangingPunct="1">
              <a:spcAft>
                <a:spcPts val="0"/>
              </a:spcAft>
              <a:buClr>
                <a:schemeClr val="accent3"/>
              </a:buClr>
              <a:buFont typeface="Georgia"/>
              <a:buChar char="•"/>
              <a:defRPr/>
            </a:pPr>
            <a:r>
              <a:rPr lang="en-US" b="1" dirty="0" smtClean="0"/>
              <a:t>Genetics-</a:t>
            </a:r>
            <a:r>
              <a:rPr lang="en-US" dirty="0" smtClean="0"/>
              <a:t> People can inherit genes that make them more likely to have cardiovascular disease.</a:t>
            </a:r>
          </a:p>
          <a:p>
            <a:pPr marL="365760" indent="-256032" eaLnBrk="1" fontAlgn="auto" hangingPunct="1">
              <a:spcAft>
                <a:spcPts val="0"/>
              </a:spcAft>
              <a:buClr>
                <a:schemeClr val="accent3"/>
              </a:buClr>
              <a:buFont typeface="Georgia"/>
              <a:buChar char="•"/>
              <a:defRPr/>
            </a:pPr>
            <a:r>
              <a:rPr lang="en-US" b="1" dirty="0" smtClean="0"/>
              <a:t>Nutrition- </a:t>
            </a:r>
            <a:r>
              <a:rPr lang="en-US" dirty="0" smtClean="0"/>
              <a:t>Eating healthy foods, low in fat, can reduce your chance of plaque build up (</a:t>
            </a:r>
            <a:r>
              <a:rPr lang="en-US" dirty="0" err="1" smtClean="0"/>
              <a:t>Atheroscelorsis</a:t>
            </a:r>
            <a:r>
              <a:rPr lang="en-US" dirty="0" smtClean="0"/>
              <a:t>) and heart disease. </a:t>
            </a:r>
          </a:p>
          <a:p>
            <a:pPr marL="365760" indent="-256032" eaLnBrk="1" fontAlgn="auto" hangingPunct="1">
              <a:spcAft>
                <a:spcPts val="0"/>
              </a:spcAft>
              <a:buClr>
                <a:schemeClr val="accent3"/>
              </a:buClr>
              <a:buFont typeface="Georgia"/>
              <a:buChar char="•"/>
              <a:defRPr/>
            </a:pPr>
            <a:r>
              <a:rPr lang="en-US" b="1" dirty="0" smtClean="0"/>
              <a:t>Behavior- </a:t>
            </a:r>
            <a:r>
              <a:rPr lang="en-US" dirty="0" smtClean="0"/>
              <a:t>Exercising and making healthy choices (no smoking, etc) reduce your chance of cardiovascular disease.</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dirty="0" smtClean="0"/>
              <a:t>HIGH Blood pressure can result if poor lifestyle choices are made.</a:t>
            </a:r>
          </a:p>
          <a:p>
            <a:pPr marL="365760" indent="-256032" eaLnBrk="1" fontAlgn="auto" hangingPunct="1">
              <a:spcAft>
                <a:spcPts val="0"/>
              </a:spcAft>
              <a:buClr>
                <a:schemeClr val="accent3"/>
              </a:buClr>
              <a:buFont typeface="Georgia"/>
              <a:buChar char="•"/>
              <a:defRPr/>
            </a:pPr>
            <a:endParaRPr lang="en-US" dirty="0"/>
          </a:p>
        </p:txBody>
      </p:sp>
      <p:pic>
        <p:nvPicPr>
          <p:cNvPr id="94212" name="Picture 2"/>
          <p:cNvPicPr>
            <a:picLocks noChangeAspect="1" noChangeArrowheads="1"/>
          </p:cNvPicPr>
          <p:nvPr/>
        </p:nvPicPr>
        <p:blipFill>
          <a:blip r:embed="rId2" cstate="print"/>
          <a:srcRect/>
          <a:stretch>
            <a:fillRect/>
          </a:stretch>
        </p:blipFill>
        <p:spPr bwMode="auto">
          <a:xfrm>
            <a:off x="6691313" y="3886200"/>
            <a:ext cx="2452687" cy="2667000"/>
          </a:xfrm>
          <a:prstGeom prst="rect">
            <a:avLst/>
          </a:prstGeom>
          <a:noFill/>
          <a:ln w="9525">
            <a:noFill/>
            <a:miter lim="800000"/>
            <a:headEnd/>
            <a:tailEnd/>
          </a:ln>
        </p:spPr>
      </p:pic>
      <p:pic>
        <p:nvPicPr>
          <p:cNvPr id="94213" name="Picture 4"/>
          <p:cNvPicPr>
            <a:picLocks noChangeAspect="1" noChangeArrowheads="1"/>
          </p:cNvPicPr>
          <p:nvPr/>
        </p:nvPicPr>
        <p:blipFill>
          <a:blip r:embed="rId3" cstate="print"/>
          <a:srcRect/>
          <a:stretch>
            <a:fillRect/>
          </a:stretch>
        </p:blipFill>
        <p:spPr bwMode="auto">
          <a:xfrm>
            <a:off x="6629400" y="1524000"/>
            <a:ext cx="2362200"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295400"/>
          </a:xfrm>
        </p:spPr>
        <p:txBody>
          <a:bodyPr>
            <a:normAutofit fontScale="90000"/>
          </a:bodyPr>
          <a:lstStyle/>
          <a:p>
            <a:pPr eaLnBrk="1" fontAlgn="auto" hangingPunct="1">
              <a:spcAft>
                <a:spcPts val="0"/>
              </a:spcAft>
              <a:defRPr/>
            </a:pPr>
            <a:r>
              <a:rPr lang="en-US" i="1" dirty="0" smtClean="0"/>
              <a:t>How do enzymes act as catalysts? </a:t>
            </a:r>
            <a:r>
              <a:rPr lang="en-US" dirty="0" smtClean="0"/>
              <a:t/>
            </a:r>
            <a:br>
              <a:rPr lang="en-US" dirty="0" smtClean="0"/>
            </a:br>
            <a:endParaRPr lang="en-US" dirty="0"/>
          </a:p>
        </p:txBody>
      </p:sp>
      <p:sp>
        <p:nvSpPr>
          <p:cNvPr id="13315" name="Content Placeholder 2"/>
          <p:cNvSpPr>
            <a:spLocks noGrp="1"/>
          </p:cNvSpPr>
          <p:nvPr>
            <p:ph idx="1"/>
          </p:nvPr>
        </p:nvSpPr>
        <p:spPr>
          <a:xfrm>
            <a:off x="381000" y="2057400"/>
            <a:ext cx="8305800" cy="4516438"/>
          </a:xfrm>
        </p:spPr>
        <p:txBody>
          <a:bodyPr/>
          <a:lstStyle/>
          <a:p>
            <a:pPr eaLnBrk="1" hangingPunct="1"/>
            <a:r>
              <a:rPr lang="en-US" smtClean="0"/>
              <a:t>Enzymes lower the activation energy of chemical reactions</a:t>
            </a:r>
          </a:p>
        </p:txBody>
      </p:sp>
      <p:pic>
        <p:nvPicPr>
          <p:cNvPr id="4" name="Picture 3" descr="bhspe-010205-001"/>
          <p:cNvPicPr>
            <a:picLocks noChangeAspect="1" noChangeArrowheads="1"/>
          </p:cNvPicPr>
          <p:nvPr/>
        </p:nvPicPr>
        <p:blipFill>
          <a:blip r:embed="rId2" cstate="print"/>
          <a:srcRect/>
          <a:stretch>
            <a:fillRect/>
          </a:stretch>
        </p:blipFill>
        <p:spPr bwMode="auto">
          <a:xfrm>
            <a:off x="762000" y="3276600"/>
            <a:ext cx="7894638"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304800"/>
            <a:ext cx="8229600" cy="1066800"/>
          </a:xfrm>
        </p:spPr>
        <p:txBody>
          <a:bodyPr/>
          <a:lstStyle/>
          <a:p>
            <a:pPr eaLnBrk="1" hangingPunct="1"/>
            <a:r>
              <a:rPr lang="en-US" dirty="0" smtClean="0"/>
              <a:t>Blood Flow</a:t>
            </a:r>
          </a:p>
        </p:txBody>
      </p:sp>
      <p:sp>
        <p:nvSpPr>
          <p:cNvPr id="95235" name="Content Placeholder 2"/>
          <p:cNvSpPr>
            <a:spLocks noGrp="1"/>
          </p:cNvSpPr>
          <p:nvPr>
            <p:ph idx="1"/>
          </p:nvPr>
        </p:nvSpPr>
        <p:spPr>
          <a:xfrm>
            <a:off x="0" y="1143000"/>
            <a:ext cx="8229600" cy="4324350"/>
          </a:xfrm>
        </p:spPr>
        <p:txBody>
          <a:bodyPr/>
          <a:lstStyle/>
          <a:p>
            <a:pPr eaLnBrk="1" hangingPunct="1"/>
            <a:r>
              <a:rPr lang="en-US" b="1" dirty="0" smtClean="0"/>
              <a:t>Key Vocabulary: </a:t>
            </a:r>
            <a:r>
              <a:rPr lang="en-US" dirty="0" smtClean="0"/>
              <a:t>anatomy, artery, blood flow, blood pressure, capillaries, cardiovascular system, homeostasis, physiology, vein, vascular tissue</a:t>
            </a:r>
          </a:p>
          <a:p>
            <a:pPr eaLnBrk="1" hangingPunct="1"/>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4495800" y="2819400"/>
            <a:ext cx="3733800" cy="3733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04800" y="2895600"/>
            <a:ext cx="404648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1143000"/>
            <a:ext cx="9144000" cy="1066800"/>
          </a:xfrm>
        </p:spPr>
        <p:txBody>
          <a:bodyPr/>
          <a:lstStyle/>
          <a:p>
            <a:pPr eaLnBrk="1" hangingPunct="1"/>
            <a:r>
              <a:rPr lang="en-US" sz="3200" smtClean="0"/>
              <a:t/>
            </a:r>
            <a:br>
              <a:rPr lang="en-US" sz="3200" smtClean="0"/>
            </a:br>
            <a:r>
              <a:rPr lang="en-US" sz="3200" b="1" u="sng" smtClean="0"/>
              <a:t>Biology Review L.16.13 – Human Reproduction</a:t>
            </a:r>
            <a:r>
              <a:rPr lang="en-US" sz="3200" smtClean="0"/>
              <a:t/>
            </a:r>
            <a:br>
              <a:rPr lang="en-US" sz="3200" smtClean="0"/>
            </a:br>
            <a:r>
              <a:rPr lang="en-US" sz="3200" b="1" i="1" smtClean="0"/>
              <a:t>Describe the basic anatomy and physiology of the human reproductive system. Describe the process of human development from fertilization to birth and major changes that occur in each trimester of pregnancy</a:t>
            </a:r>
            <a:endParaRPr lang="en-US" sz="3200" smtClean="0"/>
          </a:p>
        </p:txBody>
      </p:sp>
      <p:sp>
        <p:nvSpPr>
          <p:cNvPr id="96259" name="Content Placeholder 2"/>
          <p:cNvSpPr>
            <a:spLocks noGrp="1"/>
          </p:cNvSpPr>
          <p:nvPr>
            <p:ph idx="1"/>
          </p:nvPr>
        </p:nvSpPr>
        <p:spPr>
          <a:xfrm>
            <a:off x="457200" y="3352800"/>
            <a:ext cx="8229600" cy="3221038"/>
          </a:xfrm>
        </p:spPr>
        <p:txBody>
          <a:bodyPr/>
          <a:lstStyle/>
          <a:p>
            <a:pPr eaLnBrk="1" hangingPunct="1"/>
            <a:r>
              <a:rPr lang="en-US" smtClean="0"/>
              <a:t> Identify and/or describe the basic anatomy and physiology of the human reproductive system.</a:t>
            </a:r>
          </a:p>
          <a:p>
            <a:pPr eaLnBrk="1" hangingPunct="1"/>
            <a:r>
              <a:rPr lang="en-US" smtClean="0"/>
              <a:t>Describe the process of human development from the zygotic stage to the end of the third trimester and birth.</a:t>
            </a:r>
          </a:p>
          <a:p>
            <a:pPr eaLnBrk="1" hangingPunct="1"/>
            <a:endParaRPr lang="en-US" i="1"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What are the important structures in the female and male reproductive systems and </a:t>
            </a:r>
            <a:r>
              <a:rPr lang="en-US" dirty="0" smtClean="0"/>
              <a:t/>
            </a:r>
            <a:br>
              <a:rPr lang="en-US" dirty="0" smtClean="0"/>
            </a:br>
            <a:endParaRPr lang="en-US" dirty="0"/>
          </a:p>
        </p:txBody>
      </p:sp>
      <p:sp>
        <p:nvSpPr>
          <p:cNvPr id="97283" name="Content Placeholder 2"/>
          <p:cNvSpPr>
            <a:spLocks noGrp="1"/>
          </p:cNvSpPr>
          <p:nvPr>
            <p:ph idx="1"/>
          </p:nvPr>
        </p:nvSpPr>
        <p:spPr/>
        <p:txBody>
          <a:bodyPr/>
          <a:lstStyle/>
          <a:p>
            <a:pPr eaLnBrk="1" hangingPunct="1">
              <a:buFont typeface="Georgia" pitchFamily="18" charset="0"/>
              <a:buNone/>
            </a:pPr>
            <a:r>
              <a:rPr lang="en-US" i="1" smtClean="0"/>
              <a:t>	 </a:t>
            </a:r>
            <a:endParaRPr lang="en-US" smtClean="0"/>
          </a:p>
          <a:p>
            <a:pPr eaLnBrk="1" hangingPunct="1"/>
            <a:r>
              <a:rPr lang="en-US" i="1" smtClean="0"/>
              <a:t> </a:t>
            </a:r>
            <a:endParaRPr lang="en-US" smtClean="0"/>
          </a:p>
          <a:p>
            <a:pPr eaLnBrk="1" hangingPunct="1">
              <a:buFont typeface="Georgia" pitchFamily="18" charset="0"/>
              <a:buNone/>
            </a:pPr>
            <a:endParaRPr lang="en-US" smtClean="0"/>
          </a:p>
          <a:p>
            <a:pPr eaLnBrk="1" hangingPunct="1"/>
            <a:endParaRPr lang="en-US" smtClean="0"/>
          </a:p>
        </p:txBody>
      </p:sp>
      <p:pic>
        <p:nvPicPr>
          <p:cNvPr id="97284" name="Picture 10"/>
          <p:cNvPicPr>
            <a:picLocks noChangeAspect="1" noChangeArrowheads="1"/>
          </p:cNvPicPr>
          <p:nvPr/>
        </p:nvPicPr>
        <p:blipFill>
          <a:blip r:embed="rId2" cstate="print"/>
          <a:srcRect/>
          <a:stretch>
            <a:fillRect/>
          </a:stretch>
        </p:blipFill>
        <p:spPr bwMode="auto">
          <a:xfrm>
            <a:off x="228600" y="2438400"/>
            <a:ext cx="4564063" cy="3886200"/>
          </a:xfrm>
          <a:prstGeom prst="rect">
            <a:avLst/>
          </a:prstGeom>
          <a:noFill/>
          <a:ln w="9525">
            <a:noFill/>
            <a:miter lim="800000"/>
            <a:headEnd/>
            <a:tailEnd/>
          </a:ln>
        </p:spPr>
      </p:pic>
      <p:pic>
        <p:nvPicPr>
          <p:cNvPr id="97285" name="Picture 3"/>
          <p:cNvPicPr>
            <a:picLocks noChangeAspect="1" noChangeArrowheads="1"/>
          </p:cNvPicPr>
          <p:nvPr/>
        </p:nvPicPr>
        <p:blipFill>
          <a:blip r:embed="rId3" cstate="print"/>
          <a:srcRect/>
          <a:stretch>
            <a:fillRect/>
          </a:stretch>
        </p:blipFill>
        <p:spPr bwMode="auto">
          <a:xfrm>
            <a:off x="4876800" y="2667000"/>
            <a:ext cx="3962400" cy="317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i="1" dirty="0" smtClean="0"/>
              <a:t>How do the male and female reproductive systems work together to create a zygote? </a:t>
            </a:r>
            <a:r>
              <a:rPr lang="en-US" dirty="0" smtClean="0"/>
              <a:t/>
            </a:r>
            <a:br>
              <a:rPr lang="en-US" dirty="0" smtClean="0"/>
            </a:br>
            <a:endParaRPr lang="en-US" dirty="0"/>
          </a:p>
        </p:txBody>
      </p:sp>
      <p:sp>
        <p:nvSpPr>
          <p:cNvPr id="98307" name="Content Placeholder 2"/>
          <p:cNvSpPr>
            <a:spLocks noGrp="1"/>
          </p:cNvSpPr>
          <p:nvPr>
            <p:ph idx="1"/>
          </p:nvPr>
        </p:nvSpPr>
        <p:spPr/>
        <p:txBody>
          <a:bodyPr/>
          <a:lstStyle/>
          <a:p>
            <a:pPr eaLnBrk="1" hangingPunct="1"/>
            <a:r>
              <a:rPr lang="en-US" smtClean="0"/>
              <a:t>Meiosis creates gametes in the male and female reproductive systems.</a:t>
            </a:r>
          </a:p>
          <a:p>
            <a:pPr lvl="1" eaLnBrk="1" hangingPunct="1"/>
            <a:r>
              <a:rPr lang="en-US" smtClean="0"/>
              <a:t>These gametes meet during fertilization and create a zygote.</a:t>
            </a:r>
          </a:p>
          <a:p>
            <a:pPr eaLnBrk="1" hangingPunct="1"/>
            <a:r>
              <a:rPr lang="en-US" b="1" smtClean="0"/>
              <a:t>Sperm path: </a:t>
            </a:r>
            <a:r>
              <a:rPr lang="en-US" smtClean="0"/>
              <a:t>testis </a:t>
            </a:r>
            <a:r>
              <a:rPr lang="en-US" smtClean="0">
                <a:sym typeface="Wingdings" pitchFamily="2" charset="2"/>
              </a:rPr>
              <a:t>epididymis  vas deferens urethra</a:t>
            </a:r>
          </a:p>
          <a:p>
            <a:pPr eaLnBrk="1" hangingPunct="1"/>
            <a:r>
              <a:rPr lang="en-US" b="1" smtClean="0">
                <a:sym typeface="Wingdings" pitchFamily="2" charset="2"/>
              </a:rPr>
              <a:t>Egg path:</a:t>
            </a:r>
            <a:r>
              <a:rPr lang="en-US" smtClean="0">
                <a:sym typeface="Wingdings" pitchFamily="2" charset="2"/>
              </a:rPr>
              <a:t> ovary  fallopian tubes  uterus</a:t>
            </a:r>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1371600"/>
          </a:xfrm>
        </p:spPr>
        <p:txBody>
          <a:bodyPr>
            <a:normAutofit fontScale="90000"/>
          </a:bodyPr>
          <a:lstStyle/>
          <a:p>
            <a:pPr eaLnBrk="1" fontAlgn="auto" hangingPunct="1">
              <a:spcAft>
                <a:spcPts val="0"/>
              </a:spcAft>
              <a:defRPr/>
            </a:pPr>
            <a:r>
              <a:rPr lang="en-US" i="1" dirty="0" smtClean="0"/>
              <a:t>How does a human develop from a zygote to a "full term" baby?</a:t>
            </a:r>
            <a:r>
              <a:rPr lang="en-US" dirty="0" smtClean="0"/>
              <a:t/>
            </a:r>
            <a:br>
              <a:rPr lang="en-US" dirty="0" smtClean="0"/>
            </a:br>
            <a:endParaRPr lang="en-US" dirty="0"/>
          </a:p>
        </p:txBody>
      </p:sp>
      <p:sp>
        <p:nvSpPr>
          <p:cNvPr id="99331" name="Content Placeholder 2"/>
          <p:cNvSpPr>
            <a:spLocks noGrp="1"/>
          </p:cNvSpPr>
          <p:nvPr>
            <p:ph idx="1"/>
          </p:nvPr>
        </p:nvSpPr>
        <p:spPr/>
        <p:txBody>
          <a:bodyPr/>
          <a:lstStyle/>
          <a:p>
            <a:pPr eaLnBrk="1" hangingPunct="1"/>
            <a:r>
              <a:rPr lang="en-US" i="1" smtClean="0"/>
              <a:t>First Trimester –</a:t>
            </a:r>
          </a:p>
          <a:p>
            <a:pPr lvl="1" eaLnBrk="1" hangingPunct="1"/>
            <a:r>
              <a:rPr lang="en-US" i="1" smtClean="0"/>
              <a:t> Fertilization occurs</a:t>
            </a:r>
          </a:p>
          <a:p>
            <a:pPr lvl="1" eaLnBrk="1" hangingPunct="1"/>
            <a:r>
              <a:rPr lang="en-US" i="1" smtClean="0"/>
              <a:t>Around week 5 heart, brain, and spinal cord develop</a:t>
            </a:r>
            <a:endParaRPr lang="en-US" smtClean="0"/>
          </a:p>
          <a:p>
            <a:pPr lvl="1" eaLnBrk="1" hangingPunct="1"/>
            <a:r>
              <a:rPr lang="en-US" smtClean="0"/>
              <a:t>At week 8 the embryo is now called a fetus</a:t>
            </a:r>
          </a:p>
          <a:p>
            <a:pPr eaLnBrk="1" hangingPunct="1"/>
            <a:r>
              <a:rPr lang="en-US" i="1" smtClean="0"/>
              <a:t>Second Trimester –</a:t>
            </a:r>
          </a:p>
          <a:p>
            <a:pPr lvl="1" eaLnBrk="1" hangingPunct="1"/>
            <a:r>
              <a:rPr lang="en-US" i="1" smtClean="0"/>
              <a:t>Continued development of all organ systems</a:t>
            </a:r>
            <a:endParaRPr lang="en-US" smtClean="0"/>
          </a:p>
          <a:p>
            <a:pPr eaLnBrk="1" hangingPunct="1"/>
            <a:r>
              <a:rPr lang="en-US" i="1" smtClean="0"/>
              <a:t>Third Trimester-</a:t>
            </a:r>
          </a:p>
          <a:p>
            <a:pPr lvl="1" eaLnBrk="1" hangingPunct="1"/>
            <a:r>
              <a:rPr lang="en-US" i="1" smtClean="0"/>
              <a:t>Fetus gain weight, turns in the head down position and prepares for birth</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Human Reproduction</a:t>
            </a:r>
          </a:p>
        </p:txBody>
      </p:sp>
      <p:sp>
        <p:nvSpPr>
          <p:cNvPr id="100355" name="Content Placeholder 2"/>
          <p:cNvSpPr>
            <a:spLocks noGrp="1"/>
          </p:cNvSpPr>
          <p:nvPr>
            <p:ph idx="1"/>
          </p:nvPr>
        </p:nvSpPr>
        <p:spPr/>
        <p:txBody>
          <a:bodyPr/>
          <a:lstStyle/>
          <a:p>
            <a:pPr eaLnBrk="1" hangingPunct="1"/>
            <a:r>
              <a:rPr lang="en-US" b="1" smtClean="0"/>
              <a:t>Key Vocabulary: </a:t>
            </a:r>
            <a:r>
              <a:rPr lang="en-US" smtClean="0"/>
              <a:t>anatomy, fertilization, trimester, zygote, embryo, fetus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066800"/>
          </a:xfrm>
        </p:spPr>
        <p:txBody>
          <a:bodyPr>
            <a:normAutofit fontScale="90000"/>
          </a:bodyPr>
          <a:lstStyle/>
          <a:p>
            <a:pPr eaLnBrk="1" fontAlgn="auto" hangingPunct="1">
              <a:spcAft>
                <a:spcPts val="0"/>
              </a:spcAft>
              <a:defRPr/>
            </a:pPr>
            <a:r>
              <a:rPr lang="en-US" b="1" u="sng" dirty="0" smtClean="0"/>
              <a:t>Biology Review L.14.7 – Plant Structures and Functions</a:t>
            </a:r>
            <a:r>
              <a:rPr lang="en-US" dirty="0" smtClean="0"/>
              <a:t/>
            </a:r>
            <a:br>
              <a:rPr lang="en-US" dirty="0" smtClean="0"/>
            </a:br>
            <a:r>
              <a:rPr lang="en-US" b="1" i="1" dirty="0" smtClean="0"/>
              <a:t>Relate the structure of each of the major plant organs and tissues to physiological processes.</a:t>
            </a:r>
            <a:endParaRPr lang="en-US" dirty="0"/>
          </a:p>
        </p:txBody>
      </p:sp>
      <p:sp>
        <p:nvSpPr>
          <p:cNvPr id="101379" name="Content Placeholder 2"/>
          <p:cNvSpPr>
            <a:spLocks noGrp="1"/>
          </p:cNvSpPr>
          <p:nvPr>
            <p:ph idx="1"/>
          </p:nvPr>
        </p:nvSpPr>
        <p:spPr>
          <a:xfrm>
            <a:off x="457200" y="3255963"/>
            <a:ext cx="8229600" cy="3373437"/>
          </a:xfrm>
        </p:spPr>
        <p:txBody>
          <a:bodyPr/>
          <a:lstStyle/>
          <a:p>
            <a:pPr eaLnBrk="1" hangingPunct="1"/>
            <a:r>
              <a:rPr lang="en-US" smtClean="0"/>
              <a:t>Explain how the structures of plant tissues and organs are directly related to their roles in physiological processes.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534400" cy="1143000"/>
          </a:xfrm>
        </p:spPr>
        <p:txBody>
          <a:bodyPr>
            <a:normAutofit fontScale="90000"/>
          </a:bodyPr>
          <a:lstStyle/>
          <a:p>
            <a:pPr eaLnBrk="1" fontAlgn="auto" hangingPunct="1">
              <a:spcAft>
                <a:spcPts val="0"/>
              </a:spcAft>
              <a:defRPr/>
            </a:pPr>
            <a:r>
              <a:rPr lang="en-US" sz="3100" dirty="0" smtClean="0"/>
              <a:t/>
            </a:r>
            <a:br>
              <a:rPr lang="en-US" sz="3100" dirty="0" smtClean="0"/>
            </a:br>
            <a:r>
              <a:rPr lang="en-US" sz="3100" i="1" dirty="0" smtClean="0"/>
              <a:t>How are the structures of plant tissues and organs directly related to their roles in physiological processes?</a:t>
            </a:r>
            <a:r>
              <a:rPr lang="en-US" sz="3100" dirty="0" smtClean="0"/>
              <a:t/>
            </a:r>
            <a:br>
              <a:rPr lang="en-US" sz="3100" dirty="0" smtClean="0"/>
            </a:br>
            <a:r>
              <a:rPr lang="en-US" i="1" dirty="0" smtClean="0"/>
              <a:t> </a:t>
            </a:r>
            <a:endParaRPr lang="en-US" dirty="0"/>
          </a:p>
        </p:txBody>
      </p:sp>
      <p:sp>
        <p:nvSpPr>
          <p:cNvPr id="3" name="Content Placeholder 2"/>
          <p:cNvSpPr>
            <a:spLocks noGrp="1"/>
          </p:cNvSpPr>
          <p:nvPr>
            <p:ph idx="1"/>
          </p:nvPr>
        </p:nvSpPr>
        <p:spPr>
          <a:xfrm>
            <a:off x="0" y="1905000"/>
            <a:ext cx="5334000" cy="4953000"/>
          </a:xfrm>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US" sz="2600" b="1" dirty="0" smtClean="0"/>
              <a:t>Roots-</a:t>
            </a:r>
            <a:r>
              <a:rPr lang="en-US" sz="2600" dirty="0" smtClean="0"/>
              <a:t> Anchor plants, and absorb, transport, and store nutrients from the soil</a:t>
            </a:r>
          </a:p>
          <a:p>
            <a:pPr marL="365760" indent="-256032" eaLnBrk="1" fontAlgn="auto" hangingPunct="1">
              <a:spcAft>
                <a:spcPts val="0"/>
              </a:spcAft>
              <a:buClr>
                <a:schemeClr val="accent3"/>
              </a:buClr>
              <a:buFont typeface="Georgia"/>
              <a:buNone/>
              <a:defRPr/>
            </a:pPr>
            <a:endParaRPr lang="en-US" sz="2600" dirty="0" smtClean="0"/>
          </a:p>
          <a:p>
            <a:pPr marL="365760" indent="-256032" eaLnBrk="1" fontAlgn="auto" hangingPunct="1">
              <a:spcAft>
                <a:spcPts val="0"/>
              </a:spcAft>
              <a:buClr>
                <a:schemeClr val="accent3"/>
              </a:buClr>
              <a:buFont typeface="Georgia"/>
              <a:buChar char="•"/>
              <a:defRPr/>
            </a:pPr>
            <a:r>
              <a:rPr lang="en-US" sz="2600" b="1" dirty="0" smtClean="0"/>
              <a:t>Stem- </a:t>
            </a:r>
            <a:r>
              <a:rPr lang="en-US" sz="2600" dirty="0" smtClean="0"/>
              <a:t>Support plants, transport materials, and provide storage. </a:t>
            </a:r>
          </a:p>
          <a:p>
            <a:pPr marL="365760" indent="-256032" eaLnBrk="1" fontAlgn="auto" hangingPunct="1">
              <a:spcAft>
                <a:spcPts val="0"/>
              </a:spcAft>
              <a:buClr>
                <a:schemeClr val="accent3"/>
              </a:buClr>
              <a:buFont typeface="Georgia"/>
              <a:buNone/>
              <a:defRPr/>
            </a:pPr>
            <a:endParaRPr lang="en-US" sz="2600" b="1" dirty="0" smtClean="0"/>
          </a:p>
          <a:p>
            <a:pPr marL="365760" indent="-256032" eaLnBrk="1" fontAlgn="auto" hangingPunct="1">
              <a:spcAft>
                <a:spcPts val="0"/>
              </a:spcAft>
              <a:buClr>
                <a:schemeClr val="accent3"/>
              </a:buClr>
              <a:buFont typeface="Georgia"/>
              <a:buChar char="•"/>
              <a:defRPr/>
            </a:pPr>
            <a:r>
              <a:rPr lang="en-US" sz="2600" b="1" dirty="0" smtClean="0"/>
              <a:t>Leaves- </a:t>
            </a:r>
            <a:r>
              <a:rPr lang="en-US" sz="2600" dirty="0" smtClean="0"/>
              <a:t>Main site of photosynthesis, area of gas exchange through stomata</a:t>
            </a:r>
          </a:p>
          <a:p>
            <a:pPr marL="365760" indent="-256032" eaLnBrk="1" fontAlgn="auto" hangingPunct="1">
              <a:spcAft>
                <a:spcPts val="0"/>
              </a:spcAft>
              <a:buClr>
                <a:schemeClr val="accent3"/>
              </a:buClr>
              <a:buFont typeface="Georgia"/>
              <a:buNone/>
              <a:defRPr/>
            </a:pPr>
            <a:endParaRPr lang="en-US" sz="2600" dirty="0" smtClean="0"/>
          </a:p>
          <a:p>
            <a:pPr marL="365760" lvl="1" indent="-256032" eaLnBrk="1" fontAlgn="auto" hangingPunct="1">
              <a:spcAft>
                <a:spcPts val="0"/>
              </a:spcAft>
              <a:buClr>
                <a:schemeClr val="accent3"/>
              </a:buClr>
              <a:buFont typeface="Georgia"/>
              <a:buChar char="•"/>
              <a:defRPr/>
            </a:pPr>
            <a:r>
              <a:rPr lang="en-US" b="1" dirty="0" smtClean="0">
                <a:solidFill>
                  <a:schemeClr val="tx1"/>
                </a:solidFill>
              </a:rPr>
              <a:t>Flower- </a:t>
            </a:r>
            <a:r>
              <a:rPr lang="en-US" dirty="0" smtClean="0">
                <a:solidFill>
                  <a:schemeClr val="tx1"/>
                </a:solidFill>
              </a:rPr>
              <a:t>Contain the plants reproductive organs</a:t>
            </a:r>
          </a:p>
        </p:txBody>
      </p:sp>
      <p:pic>
        <p:nvPicPr>
          <p:cNvPr id="5" name="Picture 4" descr="bhspe-072103-002"/>
          <p:cNvPicPr>
            <a:picLocks noGrp="1" noChangeAspect="1" noChangeArrowheads="1"/>
          </p:cNvPicPr>
          <p:nvPr/>
        </p:nvPicPr>
        <p:blipFill>
          <a:blip r:embed="rId2" cstate="print"/>
          <a:srcRect/>
          <a:stretch>
            <a:fillRect/>
          </a:stretch>
        </p:blipFill>
        <p:spPr bwMode="auto">
          <a:xfrm>
            <a:off x="7239000" y="1524000"/>
            <a:ext cx="1905000" cy="1770063"/>
          </a:xfrm>
          <a:prstGeom prst="rect">
            <a:avLst/>
          </a:prstGeom>
          <a:noFill/>
          <a:ln w="9525">
            <a:noFill/>
            <a:miter lim="800000"/>
            <a:headEnd/>
            <a:tailEnd/>
          </a:ln>
        </p:spPr>
      </p:pic>
      <p:pic>
        <p:nvPicPr>
          <p:cNvPr id="102405" name="Picture 2"/>
          <p:cNvPicPr>
            <a:picLocks noChangeAspect="1" noChangeArrowheads="1"/>
          </p:cNvPicPr>
          <p:nvPr/>
        </p:nvPicPr>
        <p:blipFill>
          <a:blip r:embed="rId3" cstate="print"/>
          <a:srcRect/>
          <a:stretch>
            <a:fillRect/>
          </a:stretch>
        </p:blipFill>
        <p:spPr bwMode="auto">
          <a:xfrm>
            <a:off x="5334000" y="1447800"/>
            <a:ext cx="2057400" cy="1976438"/>
          </a:xfrm>
          <a:prstGeom prst="rect">
            <a:avLst/>
          </a:prstGeom>
          <a:noFill/>
          <a:ln w="9525">
            <a:noFill/>
            <a:miter lim="800000"/>
            <a:headEnd/>
            <a:tailEnd/>
          </a:ln>
        </p:spPr>
      </p:pic>
      <p:pic>
        <p:nvPicPr>
          <p:cNvPr id="102406" name="Picture 4" descr="bhspe-072103-007"/>
          <p:cNvPicPr>
            <a:picLocks noChangeAspect="1" noChangeArrowheads="1"/>
          </p:cNvPicPr>
          <p:nvPr/>
        </p:nvPicPr>
        <p:blipFill>
          <a:blip r:embed="rId4" cstate="print"/>
          <a:srcRect/>
          <a:stretch>
            <a:fillRect/>
          </a:stretch>
        </p:blipFill>
        <p:spPr bwMode="auto">
          <a:xfrm>
            <a:off x="5410200" y="3276600"/>
            <a:ext cx="2333625" cy="1371600"/>
          </a:xfrm>
          <a:prstGeom prst="rect">
            <a:avLst/>
          </a:prstGeom>
          <a:noFill/>
          <a:ln w="9525">
            <a:noFill/>
            <a:miter lim="800000"/>
            <a:headEnd/>
            <a:tailEnd/>
          </a:ln>
        </p:spPr>
      </p:pic>
      <p:pic>
        <p:nvPicPr>
          <p:cNvPr id="102407" name="Picture 3"/>
          <p:cNvPicPr>
            <a:picLocks noChangeAspect="1" noChangeArrowheads="1"/>
          </p:cNvPicPr>
          <p:nvPr/>
        </p:nvPicPr>
        <p:blipFill>
          <a:blip r:embed="rId5" cstate="print"/>
          <a:srcRect/>
          <a:stretch>
            <a:fillRect/>
          </a:stretch>
        </p:blipFill>
        <p:spPr bwMode="auto">
          <a:xfrm>
            <a:off x="7010400" y="4267200"/>
            <a:ext cx="1995488" cy="1495425"/>
          </a:xfrm>
          <a:prstGeom prst="rect">
            <a:avLst/>
          </a:prstGeom>
          <a:noFill/>
          <a:ln w="9525">
            <a:noFill/>
            <a:miter lim="800000"/>
            <a:headEnd/>
            <a:tailEnd/>
          </a:ln>
        </p:spPr>
      </p:pic>
      <p:pic>
        <p:nvPicPr>
          <p:cNvPr id="102408" name="Picture 2"/>
          <p:cNvPicPr>
            <a:picLocks noChangeAspect="1" noChangeArrowheads="1"/>
          </p:cNvPicPr>
          <p:nvPr/>
        </p:nvPicPr>
        <p:blipFill>
          <a:blip r:embed="rId6" cstate="print"/>
          <a:srcRect/>
          <a:stretch>
            <a:fillRect/>
          </a:stretch>
        </p:blipFill>
        <p:spPr bwMode="auto">
          <a:xfrm>
            <a:off x="5181600" y="5300663"/>
            <a:ext cx="2076450" cy="1557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6400800" y="1066800"/>
            <a:ext cx="2590800" cy="3048000"/>
            <a:chOff x="2784" y="2213"/>
            <a:chExt cx="1728" cy="1909"/>
          </a:xfrm>
        </p:grpSpPr>
        <p:sp>
          <p:nvSpPr>
            <p:cNvPr id="103432" name="Text Box 8"/>
            <p:cNvSpPr txBox="1">
              <a:spLocks noChangeArrowheads="1"/>
            </p:cNvSpPr>
            <p:nvPr/>
          </p:nvSpPr>
          <p:spPr bwMode="auto">
            <a:xfrm>
              <a:off x="2911" y="3600"/>
              <a:ext cx="469" cy="173"/>
            </a:xfrm>
            <a:prstGeom prst="rect">
              <a:avLst/>
            </a:prstGeom>
            <a:noFill/>
            <a:ln w="9525">
              <a:noFill/>
              <a:miter lim="800000"/>
              <a:headEnd/>
              <a:tailEnd/>
            </a:ln>
          </p:spPr>
          <p:txBody>
            <a:bodyPr>
              <a:spAutoFit/>
            </a:bodyPr>
            <a:lstStyle/>
            <a:p>
              <a:pPr>
                <a:spcBef>
                  <a:spcPct val="50000"/>
                </a:spcBef>
              </a:pPr>
              <a:r>
                <a:rPr lang="en-US" sz="1200">
                  <a:latin typeface="Georgia" pitchFamily="18" charset="0"/>
                </a:rPr>
                <a:t>sugars</a:t>
              </a:r>
            </a:p>
          </p:txBody>
        </p:sp>
        <p:pic>
          <p:nvPicPr>
            <p:cNvPr id="103433" name="Picture 4" descr="bhspe-072001-009"/>
            <p:cNvPicPr>
              <a:picLocks noChangeAspect="1" noChangeArrowheads="1"/>
            </p:cNvPicPr>
            <p:nvPr/>
          </p:nvPicPr>
          <p:blipFill>
            <a:blip r:embed="rId2" cstate="print"/>
            <a:srcRect/>
            <a:stretch>
              <a:fillRect/>
            </a:stretch>
          </p:blipFill>
          <p:spPr bwMode="auto">
            <a:xfrm>
              <a:off x="3371" y="2213"/>
              <a:ext cx="1141" cy="1909"/>
            </a:xfrm>
            <a:prstGeom prst="rect">
              <a:avLst/>
            </a:prstGeom>
            <a:noFill/>
            <a:ln w="9525">
              <a:noFill/>
              <a:miter lim="800000"/>
              <a:headEnd/>
              <a:tailEnd/>
            </a:ln>
          </p:spPr>
        </p:pic>
        <p:sp>
          <p:nvSpPr>
            <p:cNvPr id="103434" name="Text Box 7"/>
            <p:cNvSpPr txBox="1">
              <a:spLocks noChangeArrowheads="1"/>
            </p:cNvSpPr>
            <p:nvPr/>
          </p:nvSpPr>
          <p:spPr bwMode="auto">
            <a:xfrm>
              <a:off x="2784" y="2976"/>
              <a:ext cx="627" cy="407"/>
            </a:xfrm>
            <a:prstGeom prst="rect">
              <a:avLst/>
            </a:prstGeom>
            <a:noFill/>
            <a:ln w="9525">
              <a:noFill/>
              <a:miter lim="800000"/>
              <a:headEnd/>
              <a:tailEnd/>
            </a:ln>
          </p:spPr>
          <p:txBody>
            <a:bodyPr>
              <a:spAutoFit/>
            </a:bodyPr>
            <a:lstStyle/>
            <a:p>
              <a:pPr>
                <a:spcBef>
                  <a:spcPct val="50000"/>
                </a:spcBef>
              </a:pPr>
              <a:r>
                <a:rPr lang="en-US" sz="1200">
                  <a:latin typeface="Georgia" pitchFamily="18" charset="0"/>
                </a:rPr>
                <a:t>water and mineral nutrients</a:t>
              </a:r>
            </a:p>
          </p:txBody>
        </p:sp>
        <p:sp>
          <p:nvSpPr>
            <p:cNvPr id="103435" name="Line 10"/>
            <p:cNvSpPr>
              <a:spLocks noChangeShapeType="1"/>
            </p:cNvSpPr>
            <p:nvPr/>
          </p:nvSpPr>
          <p:spPr bwMode="auto">
            <a:xfrm flipV="1">
              <a:off x="2832" y="2780"/>
              <a:ext cx="66" cy="196"/>
            </a:xfrm>
            <a:prstGeom prst="line">
              <a:avLst/>
            </a:prstGeom>
            <a:noFill/>
            <a:ln w="9525">
              <a:solidFill>
                <a:srgbClr val="186496"/>
              </a:solidFill>
              <a:round/>
              <a:headEnd/>
              <a:tailEnd type="triangle" w="med" len="med"/>
            </a:ln>
          </p:spPr>
          <p:txBody>
            <a:bodyPr/>
            <a:lstStyle/>
            <a:p>
              <a:endParaRPr lang="en-US"/>
            </a:p>
          </p:txBody>
        </p:sp>
        <p:sp>
          <p:nvSpPr>
            <p:cNvPr id="103436" name="Line 11"/>
            <p:cNvSpPr>
              <a:spLocks noChangeShapeType="1"/>
            </p:cNvSpPr>
            <p:nvPr/>
          </p:nvSpPr>
          <p:spPr bwMode="auto">
            <a:xfrm flipH="1">
              <a:off x="2852" y="3600"/>
              <a:ext cx="66" cy="197"/>
            </a:xfrm>
            <a:prstGeom prst="line">
              <a:avLst/>
            </a:prstGeom>
            <a:noFill/>
            <a:ln w="9525">
              <a:solidFill>
                <a:srgbClr val="990000"/>
              </a:solidFill>
              <a:round/>
              <a:headEnd/>
              <a:tailEnd type="triangle" w="med" len="med"/>
            </a:ln>
          </p:spPr>
          <p:txBody>
            <a:bodyPr/>
            <a:lstStyle/>
            <a:p>
              <a:endParaRPr lang="en-US"/>
            </a:p>
          </p:txBody>
        </p:sp>
      </p:grpSp>
      <p:sp>
        <p:nvSpPr>
          <p:cNvPr id="2" name="Title 1"/>
          <p:cNvSpPr>
            <a:spLocks noGrp="1"/>
          </p:cNvSpPr>
          <p:nvPr>
            <p:ph type="title"/>
          </p:nvPr>
        </p:nvSpPr>
        <p:spPr>
          <a:xfrm>
            <a:off x="0" y="762000"/>
            <a:ext cx="9144000" cy="1143000"/>
          </a:xfrm>
        </p:spPr>
        <p:txBody>
          <a:bodyPr>
            <a:normAutofit fontScale="90000"/>
          </a:bodyPr>
          <a:lstStyle/>
          <a:p>
            <a:pPr eaLnBrk="1" fontAlgn="auto" hangingPunct="1">
              <a:spcAft>
                <a:spcPts val="0"/>
              </a:spcAft>
              <a:defRPr/>
            </a:pPr>
            <a:r>
              <a:rPr lang="en-US" dirty="0" smtClean="0"/>
              <a:t/>
            </a:r>
            <a:br>
              <a:rPr lang="en-US" dirty="0" smtClean="0"/>
            </a:br>
            <a:r>
              <a:rPr lang="en-US" sz="3100" i="1" dirty="0" smtClean="0"/>
              <a:t>How are the structures of plant tissues and organs directly related to their roles in physiological processes?</a:t>
            </a:r>
            <a:r>
              <a:rPr lang="en-US" dirty="0" smtClean="0"/>
              <a:t/>
            </a:r>
            <a:br>
              <a:rPr lang="en-US" dirty="0" smtClean="0"/>
            </a:br>
            <a:r>
              <a:rPr lang="en-US" i="1" dirty="0" smtClean="0"/>
              <a:t> </a:t>
            </a:r>
            <a:endParaRPr lang="en-US" dirty="0"/>
          </a:p>
        </p:txBody>
      </p:sp>
      <p:sp>
        <p:nvSpPr>
          <p:cNvPr id="3" name="Content Placeholder 2"/>
          <p:cNvSpPr>
            <a:spLocks noGrp="1"/>
          </p:cNvSpPr>
          <p:nvPr>
            <p:ph idx="1"/>
          </p:nvPr>
        </p:nvSpPr>
        <p:spPr>
          <a:xfrm>
            <a:off x="0" y="1981200"/>
            <a:ext cx="5791200" cy="4592638"/>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b="1" u="sng" dirty="0" smtClean="0"/>
              <a:t>Ph</a:t>
            </a:r>
            <a:r>
              <a:rPr lang="en-US" b="1" dirty="0" smtClean="0"/>
              <a:t>loem-</a:t>
            </a:r>
            <a:r>
              <a:rPr lang="en-US" dirty="0" smtClean="0"/>
              <a:t> Carries sugar made in </a:t>
            </a:r>
            <a:r>
              <a:rPr lang="en-US" u="sng" dirty="0" smtClean="0"/>
              <a:t>ph</a:t>
            </a:r>
            <a:r>
              <a:rPr lang="en-US" dirty="0" smtClean="0"/>
              <a:t>otosynthesis</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b="1" dirty="0" smtClean="0"/>
              <a:t>Xylem- </a:t>
            </a:r>
            <a:r>
              <a:rPr lang="en-US" dirty="0" smtClean="0"/>
              <a:t>Carries water and dissolved nutrients from soil</a:t>
            </a:r>
          </a:p>
          <a:p>
            <a:pPr marL="365760" indent="-256032" eaLnBrk="1" fontAlgn="auto" hangingPunct="1">
              <a:spcAft>
                <a:spcPts val="0"/>
              </a:spcAft>
              <a:buClr>
                <a:schemeClr val="accent3"/>
              </a:buClr>
              <a:buFont typeface="Georgia"/>
              <a:buChar char="•"/>
              <a:defRPr/>
            </a:pPr>
            <a:endParaRPr lang="en-US" dirty="0" smtClean="0"/>
          </a:p>
          <a:p>
            <a:pPr marL="365760" indent="-256032" eaLnBrk="1" fontAlgn="auto" hangingPunct="1">
              <a:spcAft>
                <a:spcPts val="0"/>
              </a:spcAft>
              <a:buClr>
                <a:schemeClr val="accent3"/>
              </a:buClr>
              <a:buFont typeface="Georgia"/>
              <a:buChar char="•"/>
              <a:defRPr/>
            </a:pPr>
            <a:r>
              <a:rPr lang="en-US" b="1" dirty="0" smtClean="0"/>
              <a:t>Pollen- </a:t>
            </a:r>
            <a:r>
              <a:rPr lang="en-US" dirty="0" smtClean="0"/>
              <a:t>Male reproductive cell in plants (plant sperm).</a:t>
            </a:r>
          </a:p>
          <a:p>
            <a:pPr marL="365760" indent="-256032" eaLnBrk="1" fontAlgn="auto" hangingPunct="1">
              <a:spcAft>
                <a:spcPts val="0"/>
              </a:spcAft>
              <a:buClr>
                <a:schemeClr val="accent3"/>
              </a:buClr>
              <a:buFont typeface="Georgia"/>
              <a:buChar char="•"/>
              <a:defRPr/>
            </a:pPr>
            <a:endParaRPr lang="en-US" b="1" dirty="0" smtClean="0"/>
          </a:p>
          <a:p>
            <a:pPr marL="365760" lvl="1" indent="-256032" eaLnBrk="1" fontAlgn="auto" hangingPunct="1">
              <a:spcAft>
                <a:spcPts val="0"/>
              </a:spcAft>
              <a:buClr>
                <a:schemeClr val="accent3"/>
              </a:buClr>
              <a:buFont typeface="Georgia"/>
              <a:buChar char="•"/>
              <a:defRPr/>
            </a:pPr>
            <a:r>
              <a:rPr lang="en-US" b="1" dirty="0" smtClean="0">
                <a:solidFill>
                  <a:schemeClr val="tx1"/>
                </a:solidFill>
              </a:rPr>
              <a:t>Stomata- </a:t>
            </a:r>
            <a:r>
              <a:rPr lang="en-US" dirty="0" smtClean="0">
                <a:solidFill>
                  <a:schemeClr val="tx1"/>
                </a:solidFill>
              </a:rPr>
              <a:t>tiny holes on the surface a leaf that o</a:t>
            </a:r>
            <a:r>
              <a:rPr lang="en-US" sz="2800" dirty="0" smtClean="0">
                <a:solidFill>
                  <a:schemeClr val="tx1"/>
                </a:solidFill>
              </a:rPr>
              <a:t>pen and close to allow  gas to come in (CO2) and out (H2O and O2).</a:t>
            </a:r>
          </a:p>
          <a:p>
            <a:pPr marL="365760" indent="-256032" eaLnBrk="1" fontAlgn="auto" hangingPunct="1">
              <a:spcAft>
                <a:spcPts val="0"/>
              </a:spcAft>
              <a:buClr>
                <a:schemeClr val="accent3"/>
              </a:buClr>
              <a:buFont typeface="Georgia"/>
              <a:buChar char="•"/>
              <a:defRPr/>
            </a:pPr>
            <a:endParaRPr lang="en-US" dirty="0"/>
          </a:p>
        </p:txBody>
      </p:sp>
      <p:pic>
        <p:nvPicPr>
          <p:cNvPr id="10" name="Picture 4" descr="bhspe-072104-002"/>
          <p:cNvPicPr>
            <a:picLocks noGrp="1" noChangeAspect="1" noChangeArrowheads="1"/>
          </p:cNvPicPr>
          <p:nvPr/>
        </p:nvPicPr>
        <p:blipFill>
          <a:blip r:embed="rId3" cstate="print"/>
          <a:srcRect/>
          <a:stretch>
            <a:fillRect/>
          </a:stretch>
        </p:blipFill>
        <p:spPr bwMode="auto">
          <a:xfrm>
            <a:off x="5867400" y="5592763"/>
            <a:ext cx="1600200" cy="1189037"/>
          </a:xfrm>
          <a:prstGeom prst="rect">
            <a:avLst/>
          </a:prstGeom>
          <a:noFill/>
          <a:ln w="9525">
            <a:noFill/>
            <a:miter lim="800000"/>
            <a:headEnd/>
            <a:tailEnd/>
          </a:ln>
        </p:spPr>
      </p:pic>
      <p:pic>
        <p:nvPicPr>
          <p:cNvPr id="11" name="Picture 7" descr="bhspe-072104-closed"/>
          <p:cNvPicPr>
            <a:picLocks noGrp="1" noChangeAspect="1" noChangeArrowheads="1"/>
          </p:cNvPicPr>
          <p:nvPr/>
        </p:nvPicPr>
        <p:blipFill>
          <a:blip r:embed="rId4" cstate="print"/>
          <a:srcRect/>
          <a:stretch>
            <a:fillRect/>
          </a:stretch>
        </p:blipFill>
        <p:spPr bwMode="auto">
          <a:xfrm>
            <a:off x="7467600" y="5581650"/>
            <a:ext cx="1676400" cy="1200150"/>
          </a:xfrm>
          <a:prstGeom prst="rect">
            <a:avLst/>
          </a:prstGeom>
          <a:noFill/>
          <a:ln w="9525">
            <a:noFill/>
            <a:miter lim="800000"/>
            <a:headEnd/>
            <a:tailEnd/>
          </a:ln>
        </p:spPr>
      </p:pic>
      <p:pic>
        <p:nvPicPr>
          <p:cNvPr id="103431" name="Picture 2"/>
          <p:cNvPicPr>
            <a:picLocks noChangeAspect="1" noChangeArrowheads="1"/>
          </p:cNvPicPr>
          <p:nvPr/>
        </p:nvPicPr>
        <p:blipFill>
          <a:blip r:embed="rId5" cstate="print"/>
          <a:srcRect/>
          <a:stretch>
            <a:fillRect/>
          </a:stretch>
        </p:blipFill>
        <p:spPr bwMode="auto">
          <a:xfrm>
            <a:off x="6019800" y="3810000"/>
            <a:ext cx="2076450" cy="1557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28600" y="1600200"/>
            <a:ext cx="8915400" cy="1066800"/>
          </a:xfrm>
        </p:spPr>
        <p:txBody>
          <a:bodyPr/>
          <a:lstStyle/>
          <a:p>
            <a:pPr eaLnBrk="1" hangingPunct="1"/>
            <a:r>
              <a:rPr lang="en-US" sz="2800" b="1" u="sng" smtClean="0"/>
              <a:t>Biology Review L.17.9 – Trophic Levels</a:t>
            </a:r>
            <a:r>
              <a:rPr lang="en-US" sz="2800" smtClean="0"/>
              <a:t/>
            </a:r>
            <a:br>
              <a:rPr lang="en-US" sz="2800" smtClean="0"/>
            </a:br>
            <a:r>
              <a:rPr lang="en-US" sz="2800" b="1" i="1" smtClean="0"/>
              <a:t>Use a food web to identify and distinguish producers, consumers, and decomposers. Explain the pathway of energy transfer through trophic levels and the reduction of available energy at successive trophic levels.</a:t>
            </a:r>
            <a:r>
              <a:rPr lang="en-US" sz="2800" smtClean="0"/>
              <a:t/>
            </a:r>
            <a:br>
              <a:rPr lang="en-US" sz="2800" smtClean="0"/>
            </a:br>
            <a:endParaRPr lang="en-US" sz="2800" smtClean="0"/>
          </a:p>
        </p:txBody>
      </p:sp>
      <p:sp>
        <p:nvSpPr>
          <p:cNvPr id="3" name="Content Placeholder 2"/>
          <p:cNvSpPr>
            <a:spLocks noGrp="1"/>
          </p:cNvSpPr>
          <p:nvPr>
            <p:ph idx="1"/>
          </p:nvPr>
        </p:nvSpPr>
        <p:spPr>
          <a:xfrm>
            <a:off x="457200" y="3352800"/>
            <a:ext cx="8229600" cy="3221038"/>
          </a:xfrm>
        </p:spPr>
        <p:txBody>
          <a:bodyPr>
            <a:normAutofit fontScale="92500" lnSpcReduction="20000"/>
          </a:bodyPr>
          <a:lstStyle/>
          <a:p>
            <a:pPr marL="365760" indent="-256032" eaLnBrk="1" fontAlgn="auto" hangingPunct="1">
              <a:spcAft>
                <a:spcPts val="0"/>
              </a:spcAft>
              <a:buClr>
                <a:schemeClr val="accent3"/>
              </a:buClr>
              <a:buFont typeface="Georgia"/>
              <a:buChar char="•"/>
              <a:defRPr/>
            </a:pPr>
            <a:r>
              <a:rPr lang="en-US" dirty="0" smtClean="0"/>
              <a:t>Explain how organisms cooperate and compete in ecosystems.</a:t>
            </a:r>
          </a:p>
          <a:p>
            <a:pPr marL="365760" indent="-256032" eaLnBrk="1" fontAlgn="auto" hangingPunct="1">
              <a:spcAft>
                <a:spcPts val="0"/>
              </a:spcAft>
              <a:buClr>
                <a:schemeClr val="accent3"/>
              </a:buClr>
              <a:buFont typeface="Georgia"/>
              <a:buChar char="•"/>
              <a:defRPr/>
            </a:pPr>
            <a:r>
              <a:rPr lang="en-US" dirty="0" smtClean="0"/>
              <a:t>Describe the energy pathways through the different </a:t>
            </a:r>
            <a:r>
              <a:rPr lang="en-US" dirty="0" err="1" smtClean="0"/>
              <a:t>trophic</a:t>
            </a:r>
            <a:r>
              <a:rPr lang="en-US" dirty="0" smtClean="0"/>
              <a:t> levels of a food web or energy pyramid.</a:t>
            </a:r>
          </a:p>
          <a:p>
            <a:pPr marL="365760" indent="-256032" eaLnBrk="1" fontAlgn="auto" hangingPunct="1">
              <a:spcAft>
                <a:spcPts val="0"/>
              </a:spcAft>
              <a:buClr>
                <a:schemeClr val="accent3"/>
              </a:buClr>
              <a:buFont typeface="Georgia"/>
              <a:buChar char="•"/>
              <a:defRPr/>
            </a:pPr>
            <a:r>
              <a:rPr lang="en-US" dirty="0" smtClean="0"/>
              <a:t>Describe the potential changes to an ecosystem resulting from seasonal variations, climate changes, and/or succession.</a:t>
            </a:r>
          </a:p>
          <a:p>
            <a:pPr marL="365760" indent="-256032" eaLnBrk="1" fontAlgn="auto" hangingPunct="1">
              <a:spcAft>
                <a:spcPts val="0"/>
              </a:spcAft>
              <a:buClr>
                <a:schemeClr val="accent3"/>
              </a:buClr>
              <a:buFont typeface="Georgia"/>
              <a:buChar char="•"/>
              <a:defRPr/>
            </a:pPr>
            <a:r>
              <a:rPr lang="en-US" dirty="0" smtClean="0"/>
              <a:t>Analyze the movement of matter through different biogeochemical cycles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8675</TotalTime>
  <Words>4421</Words>
  <Application>Microsoft Office PowerPoint</Application>
  <PresentationFormat>On-screen Show (4:3)</PresentationFormat>
  <Paragraphs>492</Paragraphs>
  <Slides>113</Slides>
  <Notes>0</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Urban</vt:lpstr>
      <vt:lpstr>Biology EOC Review</vt:lpstr>
      <vt:lpstr>Biology Review L.18.12 – Properties of Water Discuss the special properties of water that contribute to Earth's suitability as an environment for life: cohesive behavior, ability to moderate temperature, expansion upon freezing, and versatility as a solvent. </vt:lpstr>
      <vt:lpstr>What are the properties of water and how do they influence life on Earth? </vt:lpstr>
      <vt:lpstr> How does water dissolve substances? </vt:lpstr>
      <vt:lpstr>Water</vt:lpstr>
      <vt:lpstr>Biology Review L.18.1 – Macromolecules, Enzymes Describe the basic molecular structures and primary functions of the four major categories of biological macromolecules</vt:lpstr>
      <vt:lpstr>What are the elements that make up the 4 macromolecules in the body? </vt:lpstr>
      <vt:lpstr>How do each of the four major categories of macromolecules support the body?</vt:lpstr>
      <vt:lpstr>How do enzymes act as catalysts?  </vt:lpstr>
      <vt:lpstr>How do various factors affect enzymes? </vt:lpstr>
      <vt:lpstr>Biochemistry</vt:lpstr>
      <vt:lpstr>Biology Review L.14.1 – Cell Theory Describe the scientific theory of cells (cell theory) and relate the history of its discovery to the process of science. </vt:lpstr>
      <vt:lpstr>What are the 3 main points of the cell theory?  </vt:lpstr>
      <vt:lpstr>What technology advanced cell theory?  </vt:lpstr>
      <vt:lpstr>How is a theory developed?  </vt:lpstr>
      <vt:lpstr>How do you differentiate between a theory and a law? </vt:lpstr>
      <vt:lpstr>Biology Review L.14.3 – Prokaryotic and Eukaryotic Cells Animal and Plant Cells, Cell Transport Compare and contrast the general structures of plant and animal cells. Compare and contrast the general structures of prokaryotic and eukaryotic cells</vt:lpstr>
      <vt:lpstr>How do you differentiate between an animal cell and a plant cell? </vt:lpstr>
      <vt:lpstr>How do you differentiate between a prokaryotic and eukaryotic cell?  </vt:lpstr>
      <vt:lpstr>How do cell structures support cell function?    </vt:lpstr>
      <vt:lpstr>How does the cell membrane support cells in getting needed nutrients</vt:lpstr>
      <vt:lpstr>How did eukaryotic cells evolve? </vt:lpstr>
      <vt:lpstr>PowerPoint Presentation</vt:lpstr>
      <vt:lpstr>Biology Review L.18.9 – Photosynthesis and Cellular Respiration Explain the interrelated nature of photosynthesis and cellular respiration.</vt:lpstr>
      <vt:lpstr>How do the processes of photosynthesis and cellular respiration form a cycle?    </vt:lpstr>
      <vt:lpstr>How does photosynthesis create the food that is used for energy in cellular respiration?  </vt:lpstr>
      <vt:lpstr>What are the products and reactants of photosynthesis?(give equation) </vt:lpstr>
      <vt:lpstr>What are the products and reactants of cellular respiration?(give equation) </vt:lpstr>
      <vt:lpstr> What is the difference between aerobic and anaerobic respiration? </vt:lpstr>
      <vt:lpstr>What is the role of ATP in energy transfer? </vt:lpstr>
      <vt:lpstr>Photosynthesis and Cellular Respiration</vt:lpstr>
      <vt:lpstr>Biology Review L.16.17 – Mitosis/ Meiosis Compare and contrast mitosis and meiosis and relate to the processes of sexual and asexual reproduction and their consequences for genetic variation. </vt:lpstr>
      <vt:lpstr>What are the stages of mitosis and how do they produce identical copies of cells?   </vt:lpstr>
      <vt:lpstr>How does mitosis maintain the chromosome number in the parent cells?   </vt:lpstr>
      <vt:lpstr>How does mitosis allow for asexual reproduction?  </vt:lpstr>
      <vt:lpstr>What are the steps in meiosis that result in the formation of haploid gametes? </vt:lpstr>
      <vt:lpstr>Why is meiosis necessary for sexual reproduction and how does it allow for creating genetic diversity? </vt:lpstr>
      <vt:lpstr>How are mitosis and meiosis similar but different? </vt:lpstr>
      <vt:lpstr>How can independent assortment and crossing over occur during meiosis? </vt:lpstr>
      <vt:lpstr>Crossing Over</vt:lpstr>
      <vt:lpstr>Independent Assortment</vt:lpstr>
      <vt:lpstr>Mitosis/Meiosis- Cell Division</vt:lpstr>
      <vt:lpstr>Biology Review L.16.1 – Mendel’s Laws, Inheritance patterns Use Mendel’s laws of segregation and independent assortment to analyze patterns of inheritance. </vt:lpstr>
      <vt:lpstr> Why is meiosis necessary for sexual reproduction and how does it allow for genetic diversity? </vt:lpstr>
      <vt:lpstr>How do the laws of segregation and independent assortment affect the analysis of inheritance patterns? </vt:lpstr>
      <vt:lpstr>How does the mode of inheritance (dominance, co-dominance, etc.) affect the prediction and analysis of inheritance patterns? Codominanace – both show through  Incomplete – mix of the two </vt:lpstr>
      <vt:lpstr>Mendel’s Law and Inheritance</vt:lpstr>
      <vt:lpstr>Biology Review L.16.3 – DNA Replication Describe the basic process of DNA replication and how it relates to the transmission and conservation of the genetic information. </vt:lpstr>
      <vt:lpstr>How does the process of DNA replication enable genetic information to be transmitted and used to build proteins? </vt:lpstr>
      <vt:lpstr>How do the processes of transcription and translation determine how genes are expressed? </vt:lpstr>
      <vt:lpstr>How is DNA alike in all organisms?</vt:lpstr>
      <vt:lpstr>How can DNA mutate?</vt:lpstr>
      <vt:lpstr>Why don't all mutations result in visible change?</vt:lpstr>
      <vt:lpstr>DNA Replication</vt:lpstr>
      <vt:lpstr>Biology Review L.16.10 – Biotechnology Evaluate the impact of biotechnology on the individual, society and the environment, including medical and ethical issues. </vt:lpstr>
      <vt:lpstr> Why do scientists use DNA as evidence that all organisms are related? </vt:lpstr>
      <vt:lpstr>How can biotechnology have positive and negative impacts on society?</vt:lpstr>
      <vt:lpstr>Biology Review L.15.1 – Theory of Evolution Explain how the scientific theory of evolution is supported by the fossil record, comparative anatomy, comparative embryology, biogeography, molecular biology, and observed evolutionary change. </vt:lpstr>
      <vt:lpstr>What is the Theory of Evolution? </vt:lpstr>
      <vt:lpstr>List 5 pieces of evidence and explain how it supports the Theory of Evolution. </vt:lpstr>
      <vt:lpstr>PowerPoint Presentation</vt:lpstr>
      <vt:lpstr> Theory of Evolution</vt:lpstr>
      <vt:lpstr>Biology Review L.15.13 – Natural Selection Describe the conditions required for natural selection, including: overproduction of offspring, inherited variation, and the struggle to survive, which result in differential reproductive success. </vt:lpstr>
      <vt:lpstr>What are the principles of natural selection? </vt:lpstr>
      <vt:lpstr>    How do mechanisms like genetic drift, gene flow and nonrandom mating result in evolutionary change? </vt:lpstr>
      <vt:lpstr> How do mutation and genetic recombination increase genetic variation?    </vt:lpstr>
      <vt:lpstr>Natural Selection</vt:lpstr>
      <vt:lpstr>Biology Review L.15.8 – Origin of Life on Earth Describe the scientific explanations of the origin of life on Earth</vt:lpstr>
      <vt:lpstr>How have hominids changed through evolution from early ancestors to modern humans?</vt:lpstr>
      <vt:lpstr>What evidence do we use to show this change? </vt:lpstr>
      <vt:lpstr>How do scientists explain the origin of life on earth?</vt:lpstr>
      <vt:lpstr>What situations and conditions contributed to the origin of life on earth? </vt:lpstr>
      <vt:lpstr>Origin of Life</vt:lpstr>
      <vt:lpstr>Biology Review L.15.6 – Classification Discuss distinguishing characteristics of the domains and kingdoms of living organisms.</vt:lpstr>
      <vt:lpstr>What are the key characteristics of organisms in the 6 kingdoms? </vt:lpstr>
      <vt:lpstr>What are the 3 Domains, the kingdoms in the domain, and the characteristics of the organisms in each Domain</vt:lpstr>
      <vt:lpstr>How and why are organisms hierarchically classified based on evolutionary relationships? </vt:lpstr>
      <vt:lpstr>Why have ways of classifying organisms changed over time? </vt:lpstr>
      <vt:lpstr>Classification</vt:lpstr>
      <vt:lpstr>Biology Review L.14.26 – Brain parts Identify the major parts of the brain on diagrams or models.  </vt:lpstr>
      <vt:lpstr>Key Vocabulary: cerebrum, cerebellum, frontal lobe, medulla, pons, spinal cord, brain stem, occipital lobe, parietal lobe, temporal lobe</vt:lpstr>
      <vt:lpstr>Key Vocabulary: cerebrum, cerebellum, frontal lobe, medulla, pons, spinal cord, brain stem, occipital lobe, parietal lobe, temporal lobe </vt:lpstr>
      <vt:lpstr>Biology Review L.14.52 – Immune System Explain the basic functions of the human immune system, including specific and nonspecific immune response, vaccines, and antibiotics. </vt:lpstr>
      <vt:lpstr>How does the immune system protect humans from disease? </vt:lpstr>
      <vt:lpstr>How does the immune system protect humans from disease? </vt:lpstr>
      <vt:lpstr>How does the human immune system respond to vaccines and antibiotics? </vt:lpstr>
      <vt:lpstr>Immune System</vt:lpstr>
      <vt:lpstr>Biology Review L.14.36 – Blood Flow Describe the factors affecting blood flow through the cardiovascular system. </vt:lpstr>
      <vt:lpstr>How do factors such as genetics, nutrition and behavior affect blood flow through the cardiovascular system?   </vt:lpstr>
      <vt:lpstr>Blood Flow</vt:lpstr>
      <vt:lpstr> Biology Review L.16.13 – Human Reproduction Describe the basic anatomy and physiology of the human reproductive system. Describe the process of human development from fertilization to birth and major changes that occur in each trimester of pregnancy</vt:lpstr>
      <vt:lpstr>What are the important structures in the female and male reproductive systems and  </vt:lpstr>
      <vt:lpstr>How do the male and female reproductive systems work together to create a zygote?  </vt:lpstr>
      <vt:lpstr>How does a human develop from a zygote to a "full term" baby? </vt:lpstr>
      <vt:lpstr>Human Reproduction</vt:lpstr>
      <vt:lpstr>Biology Review L.14.7 – Plant Structures and Functions Relate the structure of each of the major plant organs and tissues to physiological processes.</vt:lpstr>
      <vt:lpstr> How are the structures of plant tissues and organs directly related to their roles in physiological processes?  </vt:lpstr>
      <vt:lpstr> How are the structures of plant tissues and organs directly related to their roles in physiological processes?  </vt:lpstr>
      <vt:lpstr>Biology Review L.17.9 – Trophic Levels Use a food web to identify and distinguish producers, consumers, and decomposers. Explain the pathway of energy transfer through trophic levels and the reduction of available energy at successive trophic levels. </vt:lpstr>
      <vt:lpstr>How do organisms cooperate and compete in ecosystems? (give examples of each) </vt:lpstr>
      <vt:lpstr>How does energy move through a food web or energy pyramid? (draw and explain)   </vt:lpstr>
      <vt:lpstr>How can ecosystems be changed by seasonal variations, climate changes and succession? (give example)</vt:lpstr>
      <vt:lpstr>How does matter move through different biogeochemical cycles (such as carbon through the carbon cycle)? </vt:lpstr>
      <vt:lpstr>Trophic Levels</vt:lpstr>
      <vt:lpstr>Biology Review L.17.5 – Populations Analyze how population size is determined by births, deaths, immigration, emigration, and limiting factors (biotic and abiotic) that determine carrying capacity. </vt:lpstr>
      <vt:lpstr> What affects population? Explain each. </vt:lpstr>
      <vt:lpstr>What affects carrying capacity and how can it affect population size of an ecosystem?   </vt:lpstr>
      <vt:lpstr>How does the chemistry, geography, light, depth, salinity, and/or temperature of an aquatic system affect what organisms can live there? </vt:lpstr>
      <vt:lpstr> How can reducing biodiversity negatively impact ecosystems and humans? </vt:lpstr>
      <vt:lpstr>Populations</vt:lpstr>
      <vt:lpstr>Biology Review L.17.20 – Human Impacts Predict the impact of individuals on environmental systems and examine how human lifestyles affect sustainability.</vt:lpstr>
      <vt:lpstr>How can the actions of humans impact environmental systems and/or affect sustainability?</vt:lpstr>
      <vt:lpstr>How can the environmental impacts of using renewable and non-renewable resources differ?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EOC Review</dc:title>
  <dc:creator>Kimberly</dc:creator>
  <cp:lastModifiedBy>Xuser</cp:lastModifiedBy>
  <cp:revision>84</cp:revision>
  <dcterms:created xsi:type="dcterms:W3CDTF">2012-04-15T20:33:01Z</dcterms:created>
  <dcterms:modified xsi:type="dcterms:W3CDTF">2016-05-05T14:44:19Z</dcterms:modified>
</cp:coreProperties>
</file>